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8" r:id="rId2"/>
    <p:sldId id="257" r:id="rId3"/>
    <p:sldId id="335" r:id="rId4"/>
    <p:sldId id="334" r:id="rId5"/>
    <p:sldId id="267" r:id="rId6"/>
    <p:sldId id="256" r:id="rId7"/>
    <p:sldId id="281" r:id="rId8"/>
    <p:sldId id="292" r:id="rId9"/>
    <p:sldId id="361" r:id="rId10"/>
    <p:sldId id="362" r:id="rId11"/>
    <p:sldId id="344" r:id="rId12"/>
    <p:sldId id="363" r:id="rId13"/>
    <p:sldId id="345" r:id="rId14"/>
    <p:sldId id="364" r:id="rId15"/>
    <p:sldId id="346" r:id="rId16"/>
    <p:sldId id="365" r:id="rId17"/>
    <p:sldId id="347" r:id="rId18"/>
    <p:sldId id="366" r:id="rId19"/>
    <p:sldId id="348" r:id="rId20"/>
    <p:sldId id="367" r:id="rId21"/>
    <p:sldId id="349" r:id="rId22"/>
    <p:sldId id="368" r:id="rId23"/>
    <p:sldId id="350" r:id="rId24"/>
    <p:sldId id="369" r:id="rId25"/>
    <p:sldId id="351" r:id="rId26"/>
    <p:sldId id="370" r:id="rId27"/>
    <p:sldId id="352" r:id="rId28"/>
    <p:sldId id="371" r:id="rId29"/>
    <p:sldId id="353" r:id="rId30"/>
    <p:sldId id="372" r:id="rId31"/>
    <p:sldId id="354" r:id="rId32"/>
    <p:sldId id="373" r:id="rId33"/>
    <p:sldId id="355" r:id="rId34"/>
    <p:sldId id="374" r:id="rId35"/>
    <p:sldId id="356" r:id="rId36"/>
    <p:sldId id="375" r:id="rId37"/>
    <p:sldId id="357" r:id="rId38"/>
    <p:sldId id="376" r:id="rId39"/>
    <p:sldId id="358" r:id="rId40"/>
    <p:sldId id="377" r:id="rId41"/>
    <p:sldId id="3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1" autoAdjust="0"/>
    <p:restoredTop sz="94650"/>
  </p:normalViewPr>
  <p:slideViewPr>
    <p:cSldViewPr snapToGrid="0" snapToObjects="1">
      <p:cViewPr varScale="1">
        <p:scale>
          <a:sx n="57" d="100"/>
          <a:sy n="57" d="100"/>
        </p:scale>
        <p:origin x="78" y="1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4CC47-45BF-ED4C-9A65-A6DFB29D0A0D}" type="datetimeFigureOut">
              <a:rPr lang="en-US" smtClean="0"/>
              <a:t>6/7/2021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12794-7738-CE4A-8BF4-A0B7902E62E8}" type="slidenum">
              <a:rPr lang="en-US" smtClean="0"/>
              <a:t>‹#›</a:t>
            </a:fld>
            <a:endParaRPr lang="en-US"/>
          </a:p>
        </p:txBody>
      </p:sp>
    </p:spTree>
    <p:extLst>
      <p:ext uri="{BB962C8B-B14F-4D97-AF65-F5344CB8AC3E}">
        <p14:creationId xmlns:p14="http://schemas.microsoft.com/office/powerpoint/2010/main" val="262876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12794-7738-CE4A-8BF4-A0B7902E62E8}" type="slidenum">
              <a:rPr lang="en-US" smtClean="0"/>
              <a:t>5</a:t>
            </a:fld>
            <a:endParaRPr lang="en-US"/>
          </a:p>
        </p:txBody>
      </p:sp>
    </p:spTree>
    <p:extLst>
      <p:ext uri="{BB962C8B-B14F-4D97-AF65-F5344CB8AC3E}">
        <p14:creationId xmlns:p14="http://schemas.microsoft.com/office/powerpoint/2010/main" val="266087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F78E-F235-124B-AB2C-767A18DC7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83AC0D-0E4C-8849-801D-1BEBA81119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F91FE3-122D-4D41-92AF-36983BF07712}"/>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5" name="Footer Placeholder 4">
            <a:extLst>
              <a:ext uri="{FF2B5EF4-FFF2-40B4-BE49-F238E27FC236}">
                <a16:creationId xmlns:a16="http://schemas.microsoft.com/office/drawing/2014/main" id="{4CF46570-DE35-C042-8E9B-057345233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94DCA-637B-2B4F-91A6-A0D44261F89C}"/>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347422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C449-5220-404B-BEB4-A3599696DC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0B3AC2-3186-A847-839F-C23DA7BB63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2D9A2-9422-824D-9457-CDF5DF03215A}"/>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5" name="Footer Placeholder 4">
            <a:extLst>
              <a:ext uri="{FF2B5EF4-FFF2-40B4-BE49-F238E27FC236}">
                <a16:creationId xmlns:a16="http://schemas.microsoft.com/office/drawing/2014/main" id="{AD4FB9DA-CDDB-D046-8CF5-4C9F57ACB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51C0C-5190-5B44-868F-4CB1F95D24DE}"/>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470242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778D94-EA73-0946-B5D3-98C4FFC368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48300C-1CAF-304A-96C4-BD8746EDB6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77136-DCEE-4E44-8DC3-6AA60D65B555}"/>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5" name="Footer Placeholder 4">
            <a:extLst>
              <a:ext uri="{FF2B5EF4-FFF2-40B4-BE49-F238E27FC236}">
                <a16:creationId xmlns:a16="http://schemas.microsoft.com/office/drawing/2014/main" id="{E621264F-9004-E24F-9910-D996BE45A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BE425-A7D4-6A40-B6D6-01FF97C7611D}"/>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360061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49E4-F8E1-3645-B65D-85C92EE6B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50980-6637-B243-BD23-73F4AC1BF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A6329-97C4-8149-9E7E-CDDBF8B6AD36}"/>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5" name="Footer Placeholder 4">
            <a:extLst>
              <a:ext uri="{FF2B5EF4-FFF2-40B4-BE49-F238E27FC236}">
                <a16:creationId xmlns:a16="http://schemas.microsoft.com/office/drawing/2014/main" id="{61C47B3E-2376-5D47-A9A1-1BED92811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2D821-2969-8F4F-8D6C-EDA1808155D4}"/>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255066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7AED-A684-9D4C-AF30-254E43D2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8055AB-C3FA-E146-9726-E09792C994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113997-B230-284B-844A-B595A84E5CB3}"/>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5" name="Footer Placeholder 4">
            <a:extLst>
              <a:ext uri="{FF2B5EF4-FFF2-40B4-BE49-F238E27FC236}">
                <a16:creationId xmlns:a16="http://schemas.microsoft.com/office/drawing/2014/main" id="{4F410828-D383-314C-ABCD-33C814F91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87507-4F22-FA42-8161-743B038424A4}"/>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205155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26A9-33E1-6D43-AC08-015A009A57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13737-49D6-0B47-BB7E-2E97B6E982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AE6EC-4FA4-354E-8B41-B1DE20E452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DBAA84-EAFC-8445-AEAB-EA98ED0AAC7B}"/>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6" name="Footer Placeholder 5">
            <a:extLst>
              <a:ext uri="{FF2B5EF4-FFF2-40B4-BE49-F238E27FC236}">
                <a16:creationId xmlns:a16="http://schemas.microsoft.com/office/drawing/2014/main" id="{4E5EFFB7-E8D6-A347-8288-30897E5B5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0124E-6D10-C542-BC22-12B0D9916502}"/>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267866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DC48-0CD4-7D4B-B187-D8963C6C4A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F33BBD-12C1-E346-AD46-F729C1D9D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0616E-C061-1D4D-A14F-BD8829900F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35877-0AA3-3146-A246-FF551AE2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152D01-CC72-6A41-9533-686AE54DEA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3384F5-5385-D042-8A85-468EDBE279D2}"/>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8" name="Footer Placeholder 7">
            <a:extLst>
              <a:ext uri="{FF2B5EF4-FFF2-40B4-BE49-F238E27FC236}">
                <a16:creationId xmlns:a16="http://schemas.microsoft.com/office/drawing/2014/main" id="{5E366A3D-60E3-3047-A220-B5272AEA1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B24386-7360-7A4A-B96D-EE92DF1C5834}"/>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154001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E0C8-1F2A-5141-A27F-963AEFD814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6DAEF9-A683-3044-B846-AF54946D3309}"/>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4" name="Footer Placeholder 3">
            <a:extLst>
              <a:ext uri="{FF2B5EF4-FFF2-40B4-BE49-F238E27FC236}">
                <a16:creationId xmlns:a16="http://schemas.microsoft.com/office/drawing/2014/main" id="{1F9BF18C-CC60-EA4B-AB3F-68E21C607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FA4AA2-1C23-4F41-B8AB-37131FD951CF}"/>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290980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38F822-4E6F-894C-850B-49C4F15A8A92}"/>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3" name="Footer Placeholder 2">
            <a:extLst>
              <a:ext uri="{FF2B5EF4-FFF2-40B4-BE49-F238E27FC236}">
                <a16:creationId xmlns:a16="http://schemas.microsoft.com/office/drawing/2014/main" id="{43C5FB7A-4212-1041-A8D2-44B81C0F7D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9D1AFC-06DC-B840-B36E-5E55EF0E047C}"/>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401201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FBE2-3778-4F45-813C-96D90E0769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FCDF63-140F-2146-AB41-DEE37C6FBF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38B317-C115-CB4D-BFFE-6E6C59EF4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C875F8-CE4B-9F4D-8662-0C206F4AC7A1}"/>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6" name="Footer Placeholder 5">
            <a:extLst>
              <a:ext uri="{FF2B5EF4-FFF2-40B4-BE49-F238E27FC236}">
                <a16:creationId xmlns:a16="http://schemas.microsoft.com/office/drawing/2014/main" id="{5AE1A1A4-2FF8-AF48-A31D-0BBBB985C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90443-5FD1-A143-AB18-F227260EA8C7}"/>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4116741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0D13-7E48-5B49-B7C9-50CBAEDA3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B33680-2CFF-1240-803B-A368B019C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B3E1F9-78D3-1E4A-A472-2B93E6E84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3A185-3CFF-F842-B535-4AABEDAB882A}"/>
              </a:ext>
            </a:extLst>
          </p:cNvPr>
          <p:cNvSpPr>
            <a:spLocks noGrp="1"/>
          </p:cNvSpPr>
          <p:nvPr>
            <p:ph type="dt" sz="half" idx="10"/>
          </p:nvPr>
        </p:nvSpPr>
        <p:spPr/>
        <p:txBody>
          <a:bodyPr/>
          <a:lstStyle/>
          <a:p>
            <a:fld id="{45F42D1D-8B9B-BD4B-B196-842383004EBE}" type="datetimeFigureOut">
              <a:rPr lang="en-US" smtClean="0"/>
              <a:t>6/7/2021</a:t>
            </a:fld>
            <a:endParaRPr lang="en-US"/>
          </a:p>
        </p:txBody>
      </p:sp>
      <p:sp>
        <p:nvSpPr>
          <p:cNvPr id="6" name="Footer Placeholder 5">
            <a:extLst>
              <a:ext uri="{FF2B5EF4-FFF2-40B4-BE49-F238E27FC236}">
                <a16:creationId xmlns:a16="http://schemas.microsoft.com/office/drawing/2014/main" id="{FD31F363-FC4B-9A44-B16D-22E8131ED4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3055B-A9BA-BC4A-BDCB-C6A4021BB469}"/>
              </a:ext>
            </a:extLst>
          </p:cNvPr>
          <p:cNvSpPr>
            <a:spLocks noGrp="1"/>
          </p:cNvSpPr>
          <p:nvPr>
            <p:ph type="sldNum" sz="quarter" idx="12"/>
          </p:nvPr>
        </p:nvSpPr>
        <p:spPr/>
        <p:txBody>
          <a:bodyPr/>
          <a:lstStyle/>
          <a:p>
            <a:fld id="{2713CAF9-EF3B-7D49-B01B-22E3A6BB77C6}" type="slidenum">
              <a:rPr lang="en-US" smtClean="0"/>
              <a:t>‹#›</a:t>
            </a:fld>
            <a:endParaRPr lang="en-US"/>
          </a:p>
        </p:txBody>
      </p:sp>
    </p:spTree>
    <p:extLst>
      <p:ext uri="{BB962C8B-B14F-4D97-AF65-F5344CB8AC3E}">
        <p14:creationId xmlns:p14="http://schemas.microsoft.com/office/powerpoint/2010/main" val="232950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43C565-1B6A-3544-AE4E-020AE6412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754C17-EFB6-DD44-BF3E-50421B727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B5829-90BD-E24B-8BA5-519463CA6A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42D1D-8B9B-BD4B-B196-842383004EBE}" type="datetimeFigureOut">
              <a:rPr lang="en-US" smtClean="0"/>
              <a:t>6/7/2021</a:t>
            </a:fld>
            <a:endParaRPr lang="en-US"/>
          </a:p>
        </p:txBody>
      </p:sp>
      <p:sp>
        <p:nvSpPr>
          <p:cNvPr id="5" name="Footer Placeholder 4">
            <a:extLst>
              <a:ext uri="{FF2B5EF4-FFF2-40B4-BE49-F238E27FC236}">
                <a16:creationId xmlns:a16="http://schemas.microsoft.com/office/drawing/2014/main" id="{BC182DFB-397E-0543-8AD5-D8D2EBED6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3B4F93-ADA3-7A4A-B769-BA1755077B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3CAF9-EF3B-7D49-B01B-22E3A6BB77C6}" type="slidenum">
              <a:rPr lang="en-US" smtClean="0"/>
              <a:t>‹#›</a:t>
            </a:fld>
            <a:endParaRPr lang="en-US"/>
          </a:p>
        </p:txBody>
      </p:sp>
    </p:spTree>
    <p:extLst>
      <p:ext uri="{BB962C8B-B14F-4D97-AF65-F5344CB8AC3E}">
        <p14:creationId xmlns:p14="http://schemas.microsoft.com/office/powerpoint/2010/main" val="3750216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mvcommission.org/sites/default/files/docs/HAI-MVRHS-TURI-MHead%20Review%20121620.pdf" TargetMode="External"/><Relationship Id="rId13" Type="http://schemas.openxmlformats.org/officeDocument/2006/relationships/hyperlink" Target="https://www.mvcommission.org/sites/default/files/docs/HAI-MVRHS-MVC%20Questions%20012721.pdf" TargetMode="External"/><Relationship Id="rId18" Type="http://schemas.openxmlformats.org/officeDocument/2006/relationships/hyperlink" Target="https://www.mvcommission.org/sites/default/files/docs/DRI%20352-M4%20MVRHS%20Athletic%20Fields%20Correspondence%20Richard%20Bennett%202021-01-14%20with%20attachments.pdf" TargetMode="External"/><Relationship Id="rId3" Type="http://schemas.openxmlformats.org/officeDocument/2006/relationships/hyperlink" Target="https://www.mvcommission.org/sites/default/files/docs/PR-CD-MV%20CP2%20-%20FIELD%20USE%20022421%20%28Existing%20and%20Proposed%29.pdf" TargetMode="External"/><Relationship Id="rId21" Type="http://schemas.openxmlformats.org/officeDocument/2006/relationships/hyperlink" Target="https://www.mvcommission.org/sites/default/files/docs/Mark%20McCarthy%20Powerpoint%202021-04-13.pdf" TargetMode="External"/><Relationship Id="rId7" Type="http://schemas.openxmlformats.org/officeDocument/2006/relationships/hyperlink" Target="https://www.mvcommission.org/sites/default/files/docs/200912_School%20Athletic%20Field%20Case%20Study.pdf" TargetMode="External"/><Relationship Id="rId12" Type="http://schemas.openxmlformats.org/officeDocument/2006/relationships/hyperlink" Target="https://www.mvcommission.org/sites/default/files/docs/HAI-MVRHS-MVC%20Staff%20Q%26A%20122820.pdf" TargetMode="External"/><Relationship Id="rId17" Type="http://schemas.openxmlformats.org/officeDocument/2006/relationships/hyperlink" Target="https://www.mvcommission.org/sites/default/files/docs/TURI%20comment%20on%20case%20studies%201-8-21.pdf" TargetMode="External"/><Relationship Id="rId2" Type="http://schemas.openxmlformats.org/officeDocument/2006/relationships/hyperlink" Target="https://www.mvcommission.org/sites/default/files/docs/HAI-MVRHS-MVC%20Field%20Use%20Analysis%20071520.pdf" TargetMode="External"/><Relationship Id="rId16" Type="http://schemas.openxmlformats.org/officeDocument/2006/relationships/hyperlink" Target="https://www.mvcommission.org/sites/default/files/docs/MVC%20letter.pdf" TargetMode="External"/><Relationship Id="rId20" Type="http://schemas.openxmlformats.org/officeDocument/2006/relationships/hyperlink" Target="https://www.mvcommission.org/sites/default/files/docs/Field%20Fund%20Comments%20FEB%2018%20Meeting.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Kristen%20Althouse%20%28STMA%29%20email%2011-5-20.pdf" TargetMode="External"/><Relationship Id="rId11" Type="http://schemas.openxmlformats.org/officeDocument/2006/relationships/hyperlink" Target="https://www.mvcommission.org/sites/default/files/docs/HAI-MVRHS-MVC%20Staff%20Q%26A%20120120_1.pdf" TargetMode="External"/><Relationship Id="rId5" Type="http://schemas.openxmlformats.org/officeDocument/2006/relationships/hyperlink" Target="https://www.mvcommission.org/sites/default/files/docs/DRI%20352-M4%20MVRHS%20fields%20staff%20report%205-3-21.pdf" TargetMode="External"/><Relationship Id="rId15" Type="http://schemas.openxmlformats.org/officeDocument/2006/relationships/hyperlink" Target="https://www.mvcommission.org/sites/default/files/docs/Derek%20Norcross%20letter%2012-17-20.pdf" TargetMode="External"/><Relationship Id="rId10" Type="http://schemas.openxmlformats.org/officeDocument/2006/relationships/hyperlink" Target="https://www.mvcommission.org/sites/default/files/docs/HAI-MVRHS-MVC-LUPC%20Questions%20111320.pdf" TargetMode="External"/><Relationship Id="rId19" Type="http://schemas.openxmlformats.org/officeDocument/2006/relationships/hyperlink" Target="https://www.mvcommission.org/sites/default/files/docs/DRI%20352-M4%20Athletic%20Fields%20Correspondence%20Donald%20Herman%202020-02-08.pdf" TargetMode="External"/><Relationship Id="rId4" Type="http://schemas.openxmlformats.org/officeDocument/2006/relationships/hyperlink" Target="https://www.mvcommission.org/sites/default/files/docs/MVRHS-MasterPlan-Report%20%28reduced%29_Part1.pdf" TargetMode="External"/><Relationship Id="rId9" Type="http://schemas.openxmlformats.org/officeDocument/2006/relationships/hyperlink" Target="https://www.mvcommission.org/sites/default/files/docs/HAI-MVRHS-MVC%20Questions%20052820%20%28FINAL%29.pdf" TargetMode="External"/><Relationship Id="rId14" Type="http://schemas.openxmlformats.org/officeDocument/2006/relationships/hyperlink" Target="https://www.mvcommission.org/sites/default/files/docs/Richard%20Bennett%20email%20March%204%202020.pdf" TargetMode="External"/><Relationship Id="rId22" Type="http://schemas.openxmlformats.org/officeDocument/2006/relationships/hyperlink" Target="https://www.mvcommission.org/sites/default/files/docs/John%20Wilson%20presentation%203-18-21.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mvcommission.org/sites/default/files/docs/HAI-MVRHS-MVC%20Staff%20Q%26A%20122820.pdf" TargetMode="External"/><Relationship Id="rId3" Type="http://schemas.openxmlformats.org/officeDocument/2006/relationships/hyperlink" Target="https://www.mvcommission.org/sites/default/files/docs/HAI-DD-Plans-MVRHS%20092320%20%281%29%20reduced.pdf" TargetMode="External"/><Relationship Id="rId7" Type="http://schemas.openxmlformats.org/officeDocument/2006/relationships/hyperlink" Target="https://www.mvcommission.org/sites/default/files/docs/HAI-MVRHS-MVC%20Staff%20Q%26A%20120120_1.pdf" TargetMode="External"/><Relationship Id="rId2" Type="http://schemas.openxmlformats.org/officeDocument/2006/relationships/hyperlink" Target="https://www.mvcommission.org/sites/default/files/docs/MVRHS-MasterPlan-Report%20%28reduced%29_Part1.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Huntress%20Q%26A%204-3-20.pdf" TargetMode="External"/><Relationship Id="rId5" Type="http://schemas.openxmlformats.org/officeDocument/2006/relationships/hyperlink" Target="https://www.mvcommission.org/sites/default/files/docs/MVRHS%20Final%20Offers%2043021_0.pdf" TargetMode="External"/><Relationship Id="rId4" Type="http://schemas.openxmlformats.org/officeDocument/2006/relationships/hyperlink" Target="https://www.mvcommission.org/sites/default/files/docs/HAI-DD-Plans-MVRHS%20092320%20%282%29%20reduced.pdf" TargetMode="External"/><Relationship Id="rId9" Type="http://schemas.openxmlformats.org/officeDocument/2006/relationships/hyperlink" Target="https://www.mvcommission.org/sites/default/files/docs/HAI-MVRHS-MVC%20Questions%20031621.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mvcommission.org/sites/default/files/docs/HAI-MVRHS-MVC%20Questions%20031621.pdf" TargetMode="External"/><Relationship Id="rId3" Type="http://schemas.openxmlformats.org/officeDocument/2006/relationships/hyperlink" Target="https://www.mvcommission.org/sites/default/files/docs/HAI-DD-Plans-MVRHS%20092320%20%282%29%20reduced.pdf" TargetMode="External"/><Relationship Id="rId7" Type="http://schemas.openxmlformats.org/officeDocument/2006/relationships/hyperlink" Target="https://www.mvcommission.org/sites/default/files/docs/HAI-MVRHS-MVC%20Staff%20Q%26A%20121220.pdf" TargetMode="External"/><Relationship Id="rId2" Type="http://schemas.openxmlformats.org/officeDocument/2006/relationships/hyperlink" Target="https://www.mvcommission.org/sites/default/files/docs/HAI-DD-Plans-MVRHS%20092320%20%281%29%20reduced.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HAI-MVRHS-MVC-LUPC%20Questions%20111320.pdf" TargetMode="External"/><Relationship Id="rId5" Type="http://schemas.openxmlformats.org/officeDocument/2006/relationships/hyperlink" Target="https://www.mvcommission.org/sites/default/files/docs/MVRHS%20Final%20Offers%2043021_0.pdf" TargetMode="External"/><Relationship Id="rId4" Type="http://schemas.openxmlformats.org/officeDocument/2006/relationships/hyperlink" Target="https://www.mvcommission.org/sites/default/files/docs/MVRHS%20synthetic%20field%20maintenance%20program%202020.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mvcommission.org/sites/default/files/docs/Qualipur-5052-Part-B-SDS_010315.pdf" TargetMode="External"/><Relationship Id="rId3" Type="http://schemas.openxmlformats.org/officeDocument/2006/relationships/hyperlink" Target="https://www.mvcommission.org/sites/default/files/docs/HAI-DD-Plans-MVRHS%20092320%20%282%29%20reduced.pdf" TargetMode="External"/><Relationship Id="rId7" Type="http://schemas.openxmlformats.org/officeDocument/2006/relationships/hyperlink" Target="https://www.mvcommission.org/sites/default/files/docs/Qualipur-5052-Part-A-SDS_010315.pdf" TargetMode="External"/><Relationship Id="rId2" Type="http://schemas.openxmlformats.org/officeDocument/2006/relationships/hyperlink" Target="https://www.mvcommission.org/sites/default/files/docs/HAI-DD-Plans-MVRHS%20092320%20%281%29%20reduced.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ATT%20G13%20References.pdf" TargetMode="External"/><Relationship Id="rId5" Type="http://schemas.openxmlformats.org/officeDocument/2006/relationships/hyperlink" Target="https://www.mvcommission.org/sites/default/files/docs/321823.40TrackSurface-APT-G13.pdf" TargetMode="External"/><Relationship Id="rId10" Type="http://schemas.openxmlformats.org/officeDocument/2006/relationships/hyperlink" Target="https://www.mvcommission.org/sites/default/files/docs/HAI-MVRHS-MVC-LUPC%20MV%20Commissioners%20Questions%20111620.pdf" TargetMode="External"/><Relationship Id="rId4" Type="http://schemas.openxmlformats.org/officeDocument/2006/relationships/hyperlink" Target="https://www.mvcommission.org/sites/default/files/docs/Rekortan-G13-Cut-Sheet_optimised.pdf" TargetMode="External"/><Relationship Id="rId9" Type="http://schemas.openxmlformats.org/officeDocument/2006/relationships/hyperlink" Target="https://www.mvcommission.org/sites/default/files/docs/MVRHS%20Final%20Offers%2043021_0.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mvcommission.org/sites/default/files/docs/MVRHS%20Final%20Offers%2043021_0.pdf" TargetMode="External"/><Relationship Id="rId13" Type="http://schemas.openxmlformats.org/officeDocument/2006/relationships/hyperlink" Target="https://www.mvcommission.org/sites/default/files/docs/Noli%20Taylor%20written%20statement%204-1-21.pdf" TargetMode="External"/><Relationship Id="rId3" Type="http://schemas.openxmlformats.org/officeDocument/2006/relationships/hyperlink" Target="https://www.mvcommission.org/sites/default/files/docs/MVRHS%20-%20Turf%20Management%20043021.pdf" TargetMode="External"/><Relationship Id="rId7" Type="http://schemas.openxmlformats.org/officeDocument/2006/relationships/hyperlink" Target="https://www.mvcommission.org/sites/default/files/docs/HighUseFields_SAFE%20updated.pdf" TargetMode="External"/><Relationship Id="rId12" Type="http://schemas.openxmlformats.org/officeDocument/2006/relationships/hyperlink" Target="https://www.mvcommission.org/sites/default/files/docs/John%20Wilson%20presentation%203-18-21.pdf" TargetMode="External"/><Relationship Id="rId2" Type="http://schemas.openxmlformats.org/officeDocument/2006/relationships/hyperlink" Target="https://www.mvcommission.org/sites/default/files/docs/HAI-MVRHS-Grass-20Year%20121020.pdf" TargetMode="External"/><Relationship Id="rId1" Type="http://schemas.openxmlformats.org/officeDocument/2006/relationships/slideLayout" Target="../slideLayouts/slideLayout2.xml"/><Relationship Id="rId6" Type="http://schemas.openxmlformats.org/officeDocument/2006/relationships/hyperlink" Target="https://11luuvtufne6f2y33i1nvedi-wpengine.netdna-ssl.com/wp-content/uploads/2017/11/Infographic-Nat-or-Syn-Institute-logo-FINAL-resurface.pdf" TargetMode="External"/><Relationship Id="rId11" Type="http://schemas.openxmlformats.org/officeDocument/2006/relationships/hyperlink" Target="https://www.mvcommission.org/sites/default/files/docs/FFMVHSPossilitiesAnalysisReport.pdf" TargetMode="External"/><Relationship Id="rId5" Type="http://schemas.openxmlformats.org/officeDocument/2006/relationships/hyperlink" Target="https://www.mvcommission.org/sites/default/files/docs/Richie%20Smith%20email%20regarding%20field%20maintenance%204-30-21.pdf" TargetMode="External"/><Relationship Id="rId15" Type="http://schemas.openxmlformats.org/officeDocument/2006/relationships/hyperlink" Target="https://www.mvcommission.org/sites/default/files/docs/Rachel%20Massey%20%28TURI%29%20email%20with%20video%20link%205-3-21%20%282%29.pdf" TargetMode="External"/><Relationship Id="rId10" Type="http://schemas.openxmlformats.org/officeDocument/2006/relationships/hyperlink" Target="https://www.mvcommission.org/sites/default/files/docs/HAI-MVRHS-MVC-LUPC%20Questions%20111320.pdf" TargetMode="External"/><Relationship Id="rId4" Type="http://schemas.openxmlformats.org/officeDocument/2006/relationships/hyperlink" Target="https://www.mvcommission.org/sites/default/files/docs/MVRHS%20sprinklers%20%28reduced%29%202.pdf" TargetMode="External"/><Relationship Id="rId9" Type="http://schemas.openxmlformats.org/officeDocument/2006/relationships/hyperlink" Target="https://www.mvcommission.org/sites/default/files/docs/HAI-MVRHS-MVC%20Staff%20Q%26A%20121220.pdf" TargetMode="External"/><Relationship Id="rId14" Type="http://schemas.openxmlformats.org/officeDocument/2006/relationships/hyperlink" Target="https://www.mvcommission.org/sites/default/files/docs/Don%20Herman%20letter%204-15-2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vcommission.org/sites/default/files/docs/Marthas%20Vineyard%20RHS%20Stormwater%20report%20Rev%20091620.pdf" TargetMode="External"/><Relationship Id="rId2" Type="http://schemas.openxmlformats.org/officeDocument/2006/relationships/hyperlink" Target="https://www.mvcommission.org/sites/default/files/docs/HAI-PR-CD-MV%20042820%20L2%20%26%20L13%20%28Grading%29.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MVRHS%20Final%20Offers%2043021_0.pdf" TargetMode="External"/><Relationship Id="rId5" Type="http://schemas.openxmlformats.org/officeDocument/2006/relationships/hyperlink" Target="https://www.mvcommission.org/sites/default/files/docs/HW%20final%20comments%20to%20HAI%20response-MVRHS-MVC%20PeerReview_201016.pdf" TargetMode="External"/><Relationship Id="rId4" Type="http://schemas.openxmlformats.org/officeDocument/2006/relationships/hyperlink" Target="https://www.mvcommission.org/sites/default/files/docs/200813_MVRHS%20Environmental%20Review_FINAL.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mvcommission.org/sites/default/files/docs/YSR%20MSDS.pdf" TargetMode="External"/><Relationship Id="rId13" Type="http://schemas.openxmlformats.org/officeDocument/2006/relationships/hyperlink" Target="https://www.mvcommission.org/sites/default/files/docs/HAI-MVRHS-MVC%20Staff%20Q%26A%20120120_1.pdf" TargetMode="External"/><Relationship Id="rId18" Type="http://schemas.openxmlformats.org/officeDocument/2006/relationships/hyperlink" Target="https://www.mvcommission.org/sites/default/files/docs/Jeff%20Gearhart%20presentation%204-1-21.pdf" TargetMode="External"/><Relationship Id="rId3" Type="http://schemas.openxmlformats.org/officeDocument/2006/relationships/hyperlink" Target="https://www.stma.org/disinfecting-sports-fields-natural-grass-and-synthetic-turf/" TargetMode="External"/><Relationship Id="rId7" Type="http://schemas.openxmlformats.org/officeDocument/2006/relationships/hyperlink" Target="https://www.mvcommission.org/sites/default/files/docs/BF%20Safety%20Data%20Sheet.pdf" TargetMode="External"/><Relationship Id="rId12" Type="http://schemas.openxmlformats.org/officeDocument/2006/relationships/hyperlink" Target="https://www.mvcommission.org/sites/default/files/docs/MVRHS%20Final%20Offers%2043021_0.pdf" TargetMode="External"/><Relationship Id="rId17" Type="http://schemas.openxmlformats.org/officeDocument/2006/relationships/hyperlink" Target="https://www.mvcommission.org/sites/default/files/docs/John%20Schilling%20email%20regarding%20fire%20safety%203-31-21.pdf" TargetMode="External"/><Relationship Id="rId2" Type="http://schemas.openxmlformats.org/officeDocument/2006/relationships/hyperlink" Target="https://www.mvcommission.org/sites/default/files/docs/MVRHS%20synthetic%20field%20disinfection%20plan.pdf" TargetMode="External"/><Relationship Id="rId16" Type="http://schemas.openxmlformats.org/officeDocument/2006/relationships/hyperlink" Target="https://www.mvcommission.org/sites/default/files/docs/Kristen%20Mello%20testimony%20for%20DRI%20352-M4%202021-3-4.m4a"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IRONTURF%20ULTRA%20GREEN%20MSDS.docx.pdf" TargetMode="External"/><Relationship Id="rId11" Type="http://schemas.openxmlformats.org/officeDocument/2006/relationships/hyperlink" Target="https://www.mvcommission.org/sites/default/files/docs/210301_Turf%20Laboratory%20Testing%20Report%20Review_HWSIGNED%281%29.pdf" TargetMode="External"/><Relationship Id="rId5" Type="http://schemas.openxmlformats.org/officeDocument/2006/relationships/hyperlink" Target="https://www.mvcommission.org/sites/default/files/docs/Fire%20test%20results%20for%20Greenfields%20carpet%20and%20BrockFILL.pdf" TargetMode="External"/><Relationship Id="rId15" Type="http://schemas.openxmlformats.org/officeDocument/2006/relationships/hyperlink" Target="https://www.mvcommission.org/sites/default/files/docs/DRI%20352-M4%20Athletic%20Fields%20Correspondence%20Fire%20Emergency%20Coalition%202020-03-03.pdf" TargetMode="External"/><Relationship Id="rId10" Type="http://schemas.openxmlformats.org/officeDocument/2006/relationships/hyperlink" Target="https://www.mvcommission.org/sites/default/files/docs/2021-02-26%20%28TurfAnalysisReport_FINAL%29.pdf" TargetMode="External"/><Relationship Id="rId4" Type="http://schemas.openxmlformats.org/officeDocument/2006/relationships/hyperlink" Target="https://www.cdc.gov/coronavirus/2019-ncov/community/schools-childcare/youth-sports.html#environments" TargetMode="External"/><Relationship Id="rId9" Type="http://schemas.openxmlformats.org/officeDocument/2006/relationships/hyperlink" Target="https://www.mvcommission.org/sites/default/files/docs/The%20Influence%20of%20Soil%20on%20Immune%20Health%201-8-20%20%28reduced%29.pdf" TargetMode="External"/><Relationship Id="rId14" Type="http://schemas.openxmlformats.org/officeDocument/2006/relationships/hyperlink" Target="https://www.mvcommission.org/sites/default/files/docs/Laura%20Green%20Health%20Risk%20Assessment_Brockfill%20and%20MV%20Soils_Jan%2012_2021.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3" Type="http://schemas.openxmlformats.org/officeDocument/2006/relationships/hyperlink" Target="https://www.mvcommission.org/sites/default/files/docs/HAI-MVRHS-MVC%20Questions%20031621.pdf" TargetMode="External"/><Relationship Id="rId18" Type="http://schemas.openxmlformats.org/officeDocument/2006/relationships/hyperlink" Target="https://www.mvcommission.org/sites/default/files/docs/DRI%20352-M4%20MVRHS%20Athletic%20Fields%20Correspondence%20West%20Tisbury%20Energy%20Committee%202021-01-11.pdf" TargetMode="External"/><Relationship Id="rId26" Type="http://schemas.openxmlformats.org/officeDocument/2006/relationships/hyperlink" Target="https://www.mvcommission.org/sites/default/files/docs/OBDRI_352_M4_2020signedcopy.pdf" TargetMode="External"/><Relationship Id="rId3" Type="http://schemas.openxmlformats.org/officeDocument/2006/relationships/hyperlink" Target="https://www.mvcommission.org/sites/default/files/docs/HW%20final%20comments%20to%20HAI%20response-MVRHS-MVC%20PeerReview_201016.pdf" TargetMode="External"/><Relationship Id="rId21" Type="http://schemas.openxmlformats.org/officeDocument/2006/relationships/hyperlink" Target="https://www.mvcommission.org/sites/default/files/docs/DRI%20352-M4%20MVRHS%20Athletic%20Fields%20Correspondence%20Tisbury%20Waterways%2C%20Inc.%20Board%20of%20Directors%202021-01-13.pdf" TargetMode="External"/><Relationship Id="rId7" Type="http://schemas.openxmlformats.org/officeDocument/2006/relationships/hyperlink" Target="https://www.mvcommission.org/sites/default/files/docs/Huntress%20Q%26A%204-3-20.pdf" TargetMode="External"/><Relationship Id="rId12" Type="http://schemas.openxmlformats.org/officeDocument/2006/relationships/hyperlink" Target="https://www.mvcommission.org/sites/default/files/docs/HAI-MVRHS-MVC%20Staff%20Q%26A%20021721.pdf" TargetMode="External"/><Relationship Id="rId17" Type="http://schemas.openxmlformats.org/officeDocument/2006/relationships/hyperlink" Target="https://www.mvcommission.org/sites/default/files/docs/Green%20Team%20letter%201-8-21.pdf" TargetMode="External"/><Relationship Id="rId25" Type="http://schemas.openxmlformats.org/officeDocument/2006/relationships/hyperlink" Target="https://www.mvcommission.org/sites/default/files/docs/Aquinnah%20C%26E%20Committee%20letter%20re%20MVRHS%20athletic%20fields%2020210201.pdf" TargetMode="External"/><Relationship Id="rId33" Type="http://schemas.openxmlformats.org/officeDocument/2006/relationships/hyperlink" Target="https://www.mvcommission.org/sites/default/files/docs/Chris%20Riger%20%28350%29%20letter%204-15-21.pdf" TargetMode="External"/><Relationship Id="rId2" Type="http://schemas.openxmlformats.org/officeDocument/2006/relationships/hyperlink" Target="https://www.mvcommission.org/sites/default/files/docs/200813_MVRHS%20Environmental%20Review_FINAL.pdf" TargetMode="External"/><Relationship Id="rId16" Type="http://schemas.openxmlformats.org/officeDocument/2006/relationships/hyperlink" Target="https://www.mvcommission.org/sites/default/files/docs/DRI%20352-M4%20Correspondence%20Mass%20Audubon%202020-10-19.pdf" TargetMode="External"/><Relationship Id="rId20" Type="http://schemas.openxmlformats.org/officeDocument/2006/relationships/hyperlink" Target="https://www.mvcommission.org/sites/default/files/docs/DRI%20352-M4%20MVRHS%20Athletic%20Fields%20Correspondence%20Vineyard%20Conservation%20Society%202021-01-12.pdf" TargetMode="External"/><Relationship Id="rId29" Type="http://schemas.openxmlformats.org/officeDocument/2006/relationships/hyperlink" Target="https://www.mvcommission.org/sites/default/files/docs/Doug%20Reece%20letter%202-4-21.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MVRHS%20Final%20Offers%2043021_0.pdf" TargetMode="External"/><Relationship Id="rId11" Type="http://schemas.openxmlformats.org/officeDocument/2006/relationships/hyperlink" Target="https://www.mvcommission.org/sites/default/files/docs/HAI-MVRHS-MVC%20Staff%20Q%26A%20122820.pdf" TargetMode="External"/><Relationship Id="rId24" Type="http://schemas.openxmlformats.org/officeDocument/2006/relationships/hyperlink" Target="https://www.mvcommission.org/sites/default/files/docs/WSTETJ%20Correspondence%20re%20MVRHS%20Athletic%20Fields.pdf" TargetMode="External"/><Relationship Id="rId32" Type="http://schemas.openxmlformats.org/officeDocument/2006/relationships/hyperlink" Target="https://www.mvcommission.org/sites/default/files/docs/Response%20from%20Sarah-Jeanne%20Royer%20to%20the%20Commissioners%27%20questions%20-%20Alex%20Elvin.pdf" TargetMode="External"/><Relationship Id="rId5" Type="http://schemas.openxmlformats.org/officeDocument/2006/relationships/hyperlink" Target="https://www.mvcommission.org/sites/default/files/docs/Location%20of%20GW%20monitoring%20wells.pdf" TargetMode="External"/><Relationship Id="rId15" Type="http://schemas.openxmlformats.org/officeDocument/2006/relationships/hyperlink" Target="https://www.mvcommission.org/sites/default/files/docs/DRI%20352-M4%20athletic%20fields%20VCS%20testimony.pdf" TargetMode="External"/><Relationship Id="rId23" Type="http://schemas.openxmlformats.org/officeDocument/2006/relationships/hyperlink" Target="https://www.mvcommission.org/sites/default/files/docs/Mill%20Brook%20Watershed%20Management%20Committee%20letter%201-19-21.pdf" TargetMode="External"/><Relationship Id="rId28" Type="http://schemas.openxmlformats.org/officeDocument/2006/relationships/hyperlink" Target="https://www.mvcommission.org/sites/default/files/docs/Sara-Jeanne%20Royer%20letter%202-2-21.pdf" TargetMode="External"/><Relationship Id="rId10" Type="http://schemas.openxmlformats.org/officeDocument/2006/relationships/hyperlink" Target="https://www.mvcommission.org/sites/default/files/docs/HAI-MVRHS-MVC%20Staff%20Q%26A%20121220.pdf" TargetMode="External"/><Relationship Id="rId19" Type="http://schemas.openxmlformats.org/officeDocument/2006/relationships/hyperlink" Target="https://www.mvcommission.org/sites/default/files/docs/DRI%20352-M4%20MVRHS%20Athletic%20Fields%20Correspondence%20Dani%20Ewart%2C%20William%20Sweeney%20%26%20James%20Tilton%202021-01-12.pdf" TargetMode="External"/><Relationship Id="rId31" Type="http://schemas.openxmlformats.org/officeDocument/2006/relationships/hyperlink" Target="https://www.mvcommission.org/sites/default/files/docs/Reply%20to%20MVC%20question%20-%20Amanda%20Farber.pdf" TargetMode="External"/><Relationship Id="rId4" Type="http://schemas.openxmlformats.org/officeDocument/2006/relationships/hyperlink" Target="https://www.mvcommission.org/sites/default/files/docs/Huntress%20email%204-19-21%20and%20info%20about%20alternative%20trench%20drain%20system.pdf" TargetMode="External"/><Relationship Id="rId9" Type="http://schemas.openxmlformats.org/officeDocument/2006/relationships/hyperlink" Target="https://www.mvcommission.org/sites/default/files/docs/HAI-MVRHS-MVC%20Staff%20Q%26A%20120120_1.pdf" TargetMode="External"/><Relationship Id="rId14" Type="http://schemas.openxmlformats.org/officeDocument/2006/relationships/hyperlink" Target="https://www.mvcommission.org/sites/default/files/docs/IGI%20Letter%20to%20MVC%20re%20MVRHS%20fields.pdf" TargetMode="External"/><Relationship Id="rId22" Type="http://schemas.openxmlformats.org/officeDocument/2006/relationships/hyperlink" Target="https://www.mvcommission.org/sites/default/files/docs/MVShellfishGroup_synthetic%20field%202020.pdf" TargetMode="External"/><Relationship Id="rId27" Type="http://schemas.openxmlformats.org/officeDocument/2006/relationships/hyperlink" Target="https://www.mvcommission.org/sites/default/files/docs/Chilmark%20Energy%20Committee%20letter%202-9-21.pdf" TargetMode="External"/><Relationship Id="rId30" Type="http://schemas.openxmlformats.org/officeDocument/2006/relationships/hyperlink" Target="https://www.mvcommission.org/sites/default/files/docs/MVEEA%20turf%202021.pdf" TargetMode="External"/><Relationship Id="rId8" Type="http://schemas.openxmlformats.org/officeDocument/2006/relationships/hyperlink" Target="https://www.mvcommission.org/sites/default/files/docs/HAI-MVRHS-MVC%20Questions%20052820%20%28FINAL%29.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brockusa.com/safety-heat/" TargetMode="External"/><Relationship Id="rId13" Type="http://schemas.openxmlformats.org/officeDocument/2006/relationships/hyperlink" Target="https://www.mvcommission.org/sites/default/files/docs/HAI-MVRHS-MVC%20Questions%20012721.pdf" TargetMode="External"/><Relationship Id="rId3" Type="http://schemas.openxmlformats.org/officeDocument/2006/relationships/hyperlink" Target="https://www.mvcommission.org/sites/default/files/docs/STMA-Syn-and-Nat-Guide-4th-Edition-FINAL.pdf" TargetMode="External"/><Relationship Id="rId7" Type="http://schemas.openxmlformats.org/officeDocument/2006/relationships/hyperlink" Target="https://www.mvcommission.org/sites/default/files/docs/HAI-MVRHS-MVC%20Questions%20052820%20%28FINAL%29.pdf" TargetMode="External"/><Relationship Id="rId12" Type="http://schemas.openxmlformats.org/officeDocument/2006/relationships/hyperlink" Target="https://www.mvcommission.org/sites/default/files/docs/HAI-MVRHS-MVC%20Staff%20Q%26A%20122820.pdf" TargetMode="External"/><Relationship Id="rId17" Type="http://schemas.openxmlformats.org/officeDocument/2006/relationships/hyperlink" Target="https://www.mvcommission.org/sites/default/files/docs/Tania%20MVC%20Meeting.pdf" TargetMode="External"/><Relationship Id="rId2" Type="http://schemas.openxmlformats.org/officeDocument/2006/relationships/hyperlink" Target="https://www.mvcommission.org/sites/default/files/docs/HAI-MVRHS-MVC%20TurfWarranty%20072820.pdf" TargetMode="External"/><Relationship Id="rId16" Type="http://schemas.openxmlformats.org/officeDocument/2006/relationships/hyperlink" Target="https://www.mvcommission.org/sites/default/files/docs/Dr.%20Halsey%2C%20MVC%20Presentation%20.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Penn%20State%20heat%20progress%20report.pdf" TargetMode="External"/><Relationship Id="rId11" Type="http://schemas.openxmlformats.org/officeDocument/2006/relationships/hyperlink" Target="https://www.mvcommission.org/sites/default/files/docs/HAI-MVRHS-MVC%20Staff%20Q%26A%20121720%20Unanswered%20Questions.pdf" TargetMode="External"/><Relationship Id="rId5" Type="http://schemas.openxmlformats.org/officeDocument/2006/relationships/hyperlink" Target="https://www.mvcommission.org/sites/default/files/docs/human-health-issues-on-synthetic-turf-in-the-usa.pdf" TargetMode="External"/><Relationship Id="rId15" Type="http://schemas.openxmlformats.org/officeDocument/2006/relationships/hyperlink" Target="https://www.mvcommission.org/sites/default/files/docs/DRI%20352-M4%20Athletic%20Fields%20Correspondence%20Tania%20Laslovich%202020-02-10.pdf" TargetMode="External"/><Relationship Id="rId10" Type="http://schemas.openxmlformats.org/officeDocument/2006/relationships/hyperlink" Target="https://www.mvcommission.org/sites/default/files/docs/HAI-MVRHS-MVC-LUPC%20Questions%20111320.pdf" TargetMode="External"/><Relationship Id="rId4" Type="http://schemas.openxmlformats.org/officeDocument/2006/relationships/hyperlink" Target="https://www.mvcommission.org/sites/default/files/docs/200912_School%20Athletic%20Field%20Case%20Study.pdf" TargetMode="External"/><Relationship Id="rId9" Type="http://schemas.openxmlformats.org/officeDocument/2006/relationships/hyperlink" Target="https://www.mvcommission.org/sites/default/files/docs/MVRHS%20Final%20Offers%2043021_0.pdf" TargetMode="External"/><Relationship Id="rId14" Type="http://schemas.openxmlformats.org/officeDocument/2006/relationships/hyperlink" Target="https://www.mvcommission.org/sites/default/files/docs/HAI-MVRHS-MVC%20Staff%20QA%20041321_0.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mvcommission.org/sites/default/files/docs/HAI-MVRHS-Farber%20021021.pdf" TargetMode="External"/><Relationship Id="rId13" Type="http://schemas.openxmlformats.org/officeDocument/2006/relationships/hyperlink" Target="https://www.mvcommission.org/sites/default/files/docs/HAI-MVRHS-MVC%20Staff%20Q%26A%20120120_1.pdf" TargetMode="External"/><Relationship Id="rId18" Type="http://schemas.openxmlformats.org/officeDocument/2006/relationships/hyperlink" Target="https://www.mvcommission.org/sites/default/files/docs/Amanda%20Farber%20letter%2012-1-20.pdf" TargetMode="External"/><Relationship Id="rId3" Type="http://schemas.openxmlformats.org/officeDocument/2006/relationships/hyperlink" Target="https://www.mvcommission.org/sites/default/files/docs/GBN%20AGR%20email%2010-9-20.pdf" TargetMode="External"/><Relationship Id="rId7" Type="http://schemas.openxmlformats.org/officeDocument/2006/relationships/hyperlink" Target="https://www.mvcommission.org/sites/default/files/docs/leed_c2c_flyer_final_print_2017_print.pdf" TargetMode="External"/><Relationship Id="rId12" Type="http://schemas.openxmlformats.org/officeDocument/2006/relationships/hyperlink" Target="https://www.mvcommission.org/sites/default/files/docs/HAI-MVRHS-MVC-LUPC%20Questions%20111320.pdf" TargetMode="External"/><Relationship Id="rId17" Type="http://schemas.openxmlformats.org/officeDocument/2006/relationships/hyperlink" Target="https://www.mvcommission.org/sites/default/files/docs/Artificial%20Turf%20Recycling%20-%20MV%20Letter-9.pdf" TargetMode="External"/><Relationship Id="rId2" Type="http://schemas.openxmlformats.org/officeDocument/2006/relationships/hyperlink" Target="https://www.mvcommission.org/sites/default/files/docs/Tencate-MVC%20letters%202020.pdf" TargetMode="External"/><Relationship Id="rId16" Type="http://schemas.openxmlformats.org/officeDocument/2006/relationships/hyperlink" Target="https://www.mvcommission.org/sites/default/files/docs/HAI-MVRHS-MVC%20Questions%20012721.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Condition%20Assessment%20Sample.pdf" TargetMode="External"/><Relationship Id="rId11" Type="http://schemas.openxmlformats.org/officeDocument/2006/relationships/hyperlink" Target="https://www.mvcommission.org/sites/default/files/docs/MVRHS%20Final%20Offers%2043021_0.pdf" TargetMode="External"/><Relationship Id="rId5" Type="http://schemas.openxmlformats.org/officeDocument/2006/relationships/hyperlink" Target="https://www.mvcommission.org/sites/default/files/docs/Cost%20Artificial%20Turf.%20September%202016.pdf" TargetMode="External"/><Relationship Id="rId15" Type="http://schemas.openxmlformats.org/officeDocument/2006/relationships/hyperlink" Target="https://www.mvcommission.org/sites/default/files/docs/HAI-MVRHS-MVC%20Staff%20Q%26A%20122820.pdf" TargetMode="External"/><Relationship Id="rId10" Type="http://schemas.openxmlformats.org/officeDocument/2006/relationships/hyperlink" Target="https://www.mvcommission.org/sites/default/files/docs/Lindsey%20Pollard%20%28TURI%29%20emails_0.pdf" TargetMode="External"/><Relationship Id="rId19" Type="http://schemas.openxmlformats.org/officeDocument/2006/relationships/hyperlink" Target="https://www.mvcommission.org/sites/default/files/docs/Brock_C2C.pdf" TargetMode="External"/><Relationship Id="rId4" Type="http://schemas.openxmlformats.org/officeDocument/2006/relationships/hyperlink" Target="https://www.mvcommission.org/sites/default/files/docs/Pay%20App%20%232%20for%20Cawley%20Stadium%20from%20Sprinturf%20-%20Signed.pdf" TargetMode="External"/><Relationship Id="rId9" Type="http://schemas.openxmlformats.org/officeDocument/2006/relationships/hyperlink" Target="https://www.mvcommission.org/sites/default/files/docs/sustainability-10-01562.pdf" TargetMode="External"/><Relationship Id="rId14" Type="http://schemas.openxmlformats.org/officeDocument/2006/relationships/hyperlink" Target="https://www.mvcommission.org/sites/default/files/docs/HAI-MVRHS-MVC%20Staff%20Q%26A%20121220.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mvcommission.org/sites/default/files/docs/HAI-MVRHS-MVC%20TurfWarranty%20072820.pdf" TargetMode="External"/><Relationship Id="rId3" Type="http://schemas.openxmlformats.org/officeDocument/2006/relationships/hyperlink" Target="https://www.mvcommission.org/sites/default/files/docs/MVRHS%20fee%20schedule.pdf" TargetMode="External"/><Relationship Id="rId7" Type="http://schemas.openxmlformats.org/officeDocument/2006/relationships/hyperlink" Target="https://www.mvcommission.org/sites/default/files/docs/MVRHS%20Final%20Offers%2043021_0.pdf" TargetMode="External"/><Relationship Id="rId2" Type="http://schemas.openxmlformats.org/officeDocument/2006/relationships/hyperlink" Target="https://www.mvcommission.org/sites/default/files/docs/MVRHS-MasterPlan-Report%20%28reduced%29_Part2.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Field%20cost%20table%2012-22-20.pdf" TargetMode="External"/><Relationship Id="rId5" Type="http://schemas.openxmlformats.org/officeDocument/2006/relationships/hyperlink" Target="https://www.stma.org/synthetic-turf-or-natural-grass-sports-fields/" TargetMode="External"/><Relationship Id="rId4" Type="http://schemas.openxmlformats.org/officeDocument/2006/relationships/hyperlink" Target="https://www.mvcommission.org/sites/default/files/docs/Cost%20Artificial%20Turf.%20September%202016.pdf" TargetMode="External"/><Relationship Id="rId9" Type="http://schemas.openxmlformats.org/officeDocument/2006/relationships/hyperlink" Target="https://www.mvcommission.org/sites/default/files/docs/HAI-MVRHS-MVC%20Staff%20Q%26A%20122820.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mvcommission.org/sites/default/files/docs/Huntress%20Q%26A%204-3-20.pdf" TargetMode="External"/><Relationship Id="rId3" Type="http://schemas.openxmlformats.org/officeDocument/2006/relationships/hyperlink" Target="https://www.mvcommission.org/sites/default/files/docs/MVRHS%20circulation%20plan.pdf" TargetMode="External"/><Relationship Id="rId7" Type="http://schemas.openxmlformats.org/officeDocument/2006/relationships/hyperlink" Target="https://www.mvcommission.org/sites/default/files/docs/MVRHS%20Final%20Offers%2043021_0.pdf" TargetMode="External"/><Relationship Id="rId2" Type="http://schemas.openxmlformats.org/officeDocument/2006/relationships/hyperlink" Target="https://www.mvcommission.org/sites/default/files/docs/HAI-DD-Plans-MVRHS%20092320%20%281%29%20reduced.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Sanderson-EVH%20Turn%20Count%20Summary%202019-03-12%200659.pdf" TargetMode="External"/><Relationship Id="rId5" Type="http://schemas.openxmlformats.org/officeDocument/2006/relationships/hyperlink" Target="https://www.mvcommission.org/sites/default/files/docs/MVRHS_Memo_Crosswalk_2019-08-23.pdf" TargetMode="External"/><Relationship Id="rId10" Type="http://schemas.openxmlformats.org/officeDocument/2006/relationships/hyperlink" Target="https://www.mvcommission.org/sites/default/files/docs/HAI-MVRHS-MVC%20Staff%20Q%26A%20121220.pdf" TargetMode="External"/><Relationship Id="rId4" Type="http://schemas.openxmlformats.org/officeDocument/2006/relationships/hyperlink" Target="https://www.mvcommission.org/sites/default/files/docs/PR-CD-MV%20Crosswalk%20032521.pdf" TargetMode="External"/><Relationship Id="rId9" Type="http://schemas.openxmlformats.org/officeDocument/2006/relationships/hyperlink" Target="https://www.mvcommission.org/sites/default/files/docs/HAI-MVRHS-MVC%20Questions%20052820%20%28FINAL%29.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mvcommission.org/sites/default/files/docs/MVRHS%20lighting.pdf" TargetMode="External"/><Relationship Id="rId2" Type="http://schemas.openxmlformats.org/officeDocument/2006/relationships/hyperlink" Target="https://www.mvcommission.org/sites/default/files/docs/PR-CD-MV%20101420%20L3%20%28Landscape%20Plans%20%26%20Details%29.pdf" TargetMode="External"/><Relationship Id="rId1" Type="http://schemas.openxmlformats.org/officeDocument/2006/relationships/slideLayout" Target="../slideLayouts/slideLayout2.xml"/><Relationship Id="rId4" Type="http://schemas.openxmlformats.org/officeDocument/2006/relationships/hyperlink" Target="https://www.mvcommission.org/sites/default/files/docs/MVRHS%20Final%20Offers%2043021_0.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vcommission.org/sites/default/files/docs/CO2%20and%20turf%20article.pdf" TargetMode="External"/><Relationship Id="rId2" Type="http://schemas.openxmlformats.org/officeDocument/2006/relationships/hyperlink" Target="https://www.mvcommission.org/sites/default/files/docs/HAI-MVRHS-MVC%20Staff%20Q%26A%20122820.pdf" TargetMode="External"/><Relationship Id="rId1" Type="http://schemas.openxmlformats.org/officeDocument/2006/relationships/slideLayout" Target="../slideLayouts/slideLayout2.xml"/><Relationship Id="rId5" Type="http://schemas.openxmlformats.org/officeDocument/2006/relationships/hyperlink" Target="https://www.mvcommission.org/sites/default/files/docs/MVRHS%20Final%20Offers%2043021_0.pdf" TargetMode="External"/><Relationship Id="rId4" Type="http://schemas.openxmlformats.org/officeDocument/2006/relationships/hyperlink" Target="https://www.mvcommission.org/sites/default/files/docs/FullCarbonReport.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vcommission.org/sites/default/files/docs/HAI-MVRHS-MVC%20Staff%20Q%26A%20121220.pdf" TargetMode="External"/><Relationship Id="rId2" Type="http://schemas.openxmlformats.org/officeDocument/2006/relationships/hyperlink" Target="https://www.mvcommission.org/sites/default/files/docs/MVRHS%20Final%20Offers%2043021_0.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mvcommission.org/sites/default/files/docs/Patrick%20and%20Polly%20Toomey%20letter%204-1-21.pdf" TargetMode="External"/><Relationship Id="rId3" Type="http://schemas.openxmlformats.org/officeDocument/2006/relationships/hyperlink" Target="https://www.mvcommission.org/sites/default/files/docs/HAI-MVRHS-MVC-LUPC%20MV%20Commissioners%20Questions%20111620.pdf" TargetMode="External"/><Relationship Id="rId7" Type="http://schemas.openxmlformats.org/officeDocument/2006/relationships/hyperlink" Target="https://www.mvcommission.org/sites/default/files/docs/Deer%20Run%20Executive%20Board%20email%203-17-21.pdf" TargetMode="External"/><Relationship Id="rId2" Type="http://schemas.openxmlformats.org/officeDocument/2006/relationships/hyperlink" Target="https://www.mvcommission.org/sites/default/files/docs/MVRHS-MasterPlan-Report%20%28reduced%29_Part1.pdf" TargetMode="External"/><Relationship Id="rId1" Type="http://schemas.openxmlformats.org/officeDocument/2006/relationships/slideLayout" Target="../slideLayouts/slideLayout2.xml"/><Relationship Id="rId6" Type="http://schemas.openxmlformats.org/officeDocument/2006/relationships/hyperlink" Target="https://www.mvcommission.org/sites/default/files/docs/Deer%20Run%20Letter%20copy.pdf" TargetMode="External"/><Relationship Id="rId5" Type="http://schemas.openxmlformats.org/officeDocument/2006/relationships/hyperlink" Target="https://www.mvcommission.org/sites/default/files/docs/Letter%20to%20A%20Elvin%2003.17.21.pdf" TargetMode="External"/><Relationship Id="rId4" Type="http://schemas.openxmlformats.org/officeDocument/2006/relationships/hyperlink" Target="https://www.mvcommission.org/sites/default/files/docs/HAI-MVRHS-MVC%20Questions%2003162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AEF8-9C08-7745-AD00-8EF879842097}"/>
              </a:ext>
            </a:extLst>
          </p:cNvPr>
          <p:cNvSpPr>
            <a:spLocks noGrp="1"/>
          </p:cNvSpPr>
          <p:nvPr>
            <p:ph type="ctrTitle"/>
          </p:nvPr>
        </p:nvSpPr>
        <p:spPr>
          <a:xfrm>
            <a:off x="1524000" y="1059119"/>
            <a:ext cx="9144000" cy="1883182"/>
          </a:xfrm>
        </p:spPr>
        <p:txBody>
          <a:bodyPr/>
          <a:lstStyle/>
          <a:p>
            <a:r>
              <a:rPr lang="en-US" dirty="0">
                <a:latin typeface="+mn-lt"/>
              </a:rPr>
              <a:t>MVRHS Athletic Fields</a:t>
            </a:r>
            <a:br>
              <a:rPr lang="en-US" dirty="0">
                <a:latin typeface="+mn-lt"/>
              </a:rPr>
            </a:br>
            <a:r>
              <a:rPr lang="en-US" sz="5400" dirty="0">
                <a:latin typeface="+mn-lt"/>
              </a:rPr>
              <a:t>DRI 352-M4</a:t>
            </a:r>
          </a:p>
        </p:txBody>
      </p:sp>
      <p:sp>
        <p:nvSpPr>
          <p:cNvPr id="3" name="Subtitle 2">
            <a:extLst>
              <a:ext uri="{FF2B5EF4-FFF2-40B4-BE49-F238E27FC236}">
                <a16:creationId xmlns:a16="http://schemas.microsoft.com/office/drawing/2014/main" id="{F5419B7D-9C65-9540-B02A-B835A3EF9567}"/>
              </a:ext>
            </a:extLst>
          </p:cNvPr>
          <p:cNvSpPr>
            <a:spLocks noGrp="1"/>
          </p:cNvSpPr>
          <p:nvPr>
            <p:ph type="subTitle" idx="1"/>
          </p:nvPr>
        </p:nvSpPr>
        <p:spPr>
          <a:xfrm>
            <a:off x="1524000" y="3429001"/>
            <a:ext cx="9144000" cy="2639290"/>
          </a:xfrm>
        </p:spPr>
        <p:txBody>
          <a:bodyPr>
            <a:normAutofit/>
          </a:bodyPr>
          <a:lstStyle/>
          <a:p>
            <a:r>
              <a:rPr lang="en-US" sz="4800" dirty="0"/>
              <a:t>Land Use Planning Committee</a:t>
            </a:r>
          </a:p>
          <a:p>
            <a:r>
              <a:rPr lang="en-US" sz="4800" dirty="0"/>
              <a:t>Post-Hearing Review</a:t>
            </a:r>
          </a:p>
          <a:p>
            <a:r>
              <a:rPr lang="en-US" sz="4800" dirty="0"/>
              <a:t>June 7, 2021</a:t>
            </a:r>
          </a:p>
        </p:txBody>
      </p:sp>
    </p:spTree>
    <p:extLst>
      <p:ext uri="{BB962C8B-B14F-4D97-AF65-F5344CB8AC3E}">
        <p14:creationId xmlns:p14="http://schemas.microsoft.com/office/powerpoint/2010/main" val="1475138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Usage considerations</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fontScale="92500"/>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Current usage estimates range from 2,900 hours per year (average of 580 hours per field) to 3,850 hours per year (</a:t>
            </a:r>
            <a:r>
              <a:rPr lang="en-US" u="sng" dirty="0">
                <a:effectLst/>
                <a:latin typeface="Calibri" panose="020F0502020204030204" pitchFamily="34" charset="0"/>
                <a:ea typeface="Calibri" panose="020F0502020204030204" pitchFamily="34" charset="0"/>
                <a:cs typeface="Calibri" panose="020F0502020204030204" pitchFamily="34" charset="0"/>
              </a:rPr>
              <a:t>average of 770 hours per field</a:t>
            </a:r>
            <a:r>
              <a:rPr lang="en-US" dirty="0">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nSpc>
                <a:spcPct val="107000"/>
              </a:lnSpc>
              <a:spcBef>
                <a:spcPts val="0"/>
              </a:spcBef>
              <a:spcAft>
                <a:spcPts val="0"/>
              </a:spcAft>
              <a:buFont typeface="Symbol" panose="05050102010706020507" pitchFamily="18" charset="2"/>
              <a:buChar char=""/>
            </a:pPr>
            <a:r>
              <a:rPr lang="en-US" dirty="0"/>
              <a:t>Proposed use of synthetic field: 1,800 hours/year.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Applicant has stated that the synthetic field would reduce use of remaining fields to 511 hours per year. (Earlier estimates projected that phase one using </a:t>
            </a:r>
            <a:r>
              <a:rPr lang="en-US" sz="2800" dirty="0">
                <a:effectLst/>
                <a:latin typeface="Calibri" panose="020F0502020204030204" pitchFamily="34" charset="0"/>
                <a:ea typeface="Calibri" panose="020F0502020204030204" pitchFamily="34" charset="0"/>
                <a:cs typeface="Calibri" panose="020F0502020204030204" pitchFamily="34" charset="0"/>
              </a:rPr>
              <a:t>only natural grass would reduce the average usage to 583 hours per year.)</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Natural turf playing fields in general can withstand up to around 600 hours of use per year, depending on maintenance; no rule of thumb. </a:t>
            </a: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Calibri" panose="020F0502020204030204" pitchFamily="34" charset="0"/>
              </a:rPr>
              <a:t>Applicant has stated that the fields at </a:t>
            </a:r>
            <a:r>
              <a:rPr lang="en-US" sz="2800" dirty="0" err="1">
                <a:effectLst/>
                <a:latin typeface="Calibri" panose="020F0502020204030204" pitchFamily="34" charset="0"/>
                <a:ea typeface="Calibri" panose="020F0502020204030204" pitchFamily="34" charset="0"/>
                <a:cs typeface="Calibri" panose="020F0502020204030204" pitchFamily="34" charset="0"/>
              </a:rPr>
              <a:t>MVRHS</a:t>
            </a:r>
            <a:r>
              <a:rPr lang="en-US" sz="2800" dirty="0">
                <a:effectLst/>
                <a:latin typeface="Calibri" panose="020F0502020204030204" pitchFamily="34" charset="0"/>
                <a:ea typeface="Calibri" panose="020F0502020204030204" pitchFamily="34" charset="0"/>
                <a:cs typeface="Calibri" panose="020F0502020204030204" pitchFamily="34" charset="0"/>
              </a:rPr>
              <a:t> could withstand up to 425 hour of use per year.</a:t>
            </a:r>
          </a:p>
          <a:p>
            <a:pPr marL="0" marR="0" lvl="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5613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fontScale="55000" lnSpcReduction="20000"/>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Usage considerations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Applicant’s field use analysis (July 15, 2020)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Field use diagrams (existing and proposed)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Original use estimates (Athletic Fields Master Plan): Pages 14-15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Maximum use recommendations for natural fields (various sources): Staff Report, page 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STMA</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 email regarding maximum field usage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Horsley Witten Case Study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Applicant response to Marblehead Case Study by </a:t>
            </a: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TURI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May 26, 2020 Q&amp;A: Questions 17 and 18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Nov. 13, 2020 Q&amp;A: Question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Dec. 1, 2020 Q&amp;A: Questions 5-7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Dec. 28 Q&amp;A: Questions 1, 22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Jan. 25, 2021 Q&amp;A: Question 3 and attachment from Jan. 27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Selected correspondence/testimony: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Richard Bennet letter 3/4/20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Derek Norcross letter 12/17/20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Martha’s Vineyard Youth Lacrosse 1/7/21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TURI</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 letter regarding Marblehead Case Study 1/8/21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Richard Bennett letter 1/14/21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Donald Herman 2/8/21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0"/>
              </a:rPr>
              <a:t>Field Fund testimony 2/18/21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1"/>
              </a:rPr>
              <a:t>Mark McCarthy presentation 4/13/21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2"/>
              </a:rPr>
              <a:t>John Wilson presentation 3/18/21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11934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Timing/phasing</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u="sng" dirty="0"/>
              <a:t>First phase of multi-phase project </a:t>
            </a:r>
            <a:r>
              <a:rPr lang="en-US" dirty="0"/>
              <a:t>to reorganize and upgrade the playing field facilities.</a:t>
            </a:r>
          </a:p>
          <a:p>
            <a:r>
              <a:rPr lang="en-US" dirty="0"/>
              <a:t>Fieldhouse would not be constructed until it can connect to a wastewater facility </a:t>
            </a:r>
            <a:r>
              <a:rPr lang="en-US" dirty="0">
                <a:solidFill>
                  <a:srgbClr val="C00000"/>
                </a:solidFill>
              </a:rPr>
              <a:t>(final plans subject to </a:t>
            </a:r>
            <a:r>
              <a:rPr lang="en-US" dirty="0" err="1">
                <a:solidFill>
                  <a:srgbClr val="C00000"/>
                </a:solidFill>
              </a:rPr>
              <a:t>MVC</a:t>
            </a:r>
            <a:r>
              <a:rPr lang="en-US" dirty="0">
                <a:solidFill>
                  <a:srgbClr val="C00000"/>
                </a:solidFill>
              </a:rPr>
              <a:t> review).</a:t>
            </a:r>
          </a:p>
          <a:p>
            <a:r>
              <a:rPr lang="en-US" dirty="0">
                <a:solidFill>
                  <a:srgbClr val="C00000"/>
                </a:solidFill>
              </a:rPr>
              <a:t>Applicant would return within 2 years of completion of phase 1 with a plan to upgrade and maintain the remaining grass fields, and to remove the existing track</a:t>
            </a:r>
          </a:p>
          <a:p>
            <a:r>
              <a:rPr lang="en-US" dirty="0">
                <a:solidFill>
                  <a:srgbClr val="C00000"/>
                </a:solidFill>
              </a:rPr>
              <a:t>Final construction schedule and management plan to be submitted to </a:t>
            </a:r>
            <a:r>
              <a:rPr lang="en-US" dirty="0" err="1">
                <a:solidFill>
                  <a:srgbClr val="C00000"/>
                </a:solidFill>
              </a:rPr>
              <a:t>LUPC</a:t>
            </a:r>
            <a:endParaRPr lang="en-US" dirty="0">
              <a:solidFill>
                <a:srgbClr val="C00000"/>
              </a:solidFill>
            </a:endParaRPr>
          </a:p>
          <a:p>
            <a:endParaRPr lang="en-US" dirty="0"/>
          </a:p>
          <a:p>
            <a:endParaRPr lang="en-US" dirty="0"/>
          </a:p>
        </p:txBody>
      </p:sp>
    </p:spTree>
    <p:extLst>
      <p:ext uri="{BB962C8B-B14F-4D97-AF65-F5344CB8AC3E}">
        <p14:creationId xmlns:p14="http://schemas.microsoft.com/office/powerpoint/2010/main" val="89884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Timing/phasing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Athletic Fields Master Plan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Plan set part 1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Plan set part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Offers 10.1, 10.2, 10.3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April 3, 2020 Q&amp;A: Question 2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Dec. 1, 2020 Q&amp;A: Questions 1, 4, 18, 19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Dec. 28, 2020 Q&amp;A: Question 9, 19, 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March 17, 2021 Q&amp;A: Question 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6442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Synthetic field installation and maintenance</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5224145"/>
          </a:xfrm>
        </p:spPr>
        <p:txBody>
          <a:bodyPr>
            <a:normAutofit fontScale="85000" lnSpcReduction="10000"/>
          </a:bodyPr>
          <a:lstStyle/>
          <a:p>
            <a:r>
              <a:rPr lang="en-US" dirty="0"/>
              <a:t>One 105,000 ft</a:t>
            </a:r>
            <a:r>
              <a:rPr lang="en-US" baseline="30000" dirty="0"/>
              <a:t>2</a:t>
            </a:r>
            <a:r>
              <a:rPr lang="en-US" dirty="0"/>
              <a:t> synthetic field; plans/specs provided for the </a:t>
            </a:r>
            <a:r>
              <a:rPr lang="en-US" u="sng" dirty="0"/>
              <a:t>foundation, drainage, </a:t>
            </a:r>
            <a:r>
              <a:rPr lang="en-US" u="sng" dirty="0" err="1"/>
              <a:t>shockpad</a:t>
            </a:r>
            <a:r>
              <a:rPr lang="en-US" u="sng" dirty="0"/>
              <a:t>, carpet, and infill.</a:t>
            </a:r>
          </a:p>
          <a:p>
            <a:r>
              <a:rPr lang="en-US" dirty="0"/>
              <a:t>Will include 2 groundwater monitoring wells (north of the field) and 2 ports for stormwater sampling.</a:t>
            </a:r>
          </a:p>
          <a:p>
            <a:r>
              <a:rPr lang="en-US" dirty="0"/>
              <a:t>Draft annual maintenance plan provided. (A two-year maintenance package will be included in the project specifications.)</a:t>
            </a:r>
          </a:p>
          <a:p>
            <a:r>
              <a:rPr lang="en-US" dirty="0"/>
              <a:t>Purchase of the synthetic field would include a field groomer and field sweeper to keep the surface consistent.</a:t>
            </a:r>
          </a:p>
          <a:p>
            <a:r>
              <a:rPr lang="en-US" dirty="0">
                <a:solidFill>
                  <a:srgbClr val="C00000"/>
                </a:solidFill>
              </a:rPr>
              <a:t>No additional synthetic fields (except for replacements of Field 1) without </a:t>
            </a:r>
            <a:r>
              <a:rPr lang="en-US" dirty="0" err="1">
                <a:solidFill>
                  <a:srgbClr val="C00000"/>
                </a:solidFill>
              </a:rPr>
              <a:t>MVC</a:t>
            </a:r>
            <a:r>
              <a:rPr lang="en-US" dirty="0">
                <a:solidFill>
                  <a:srgbClr val="C00000"/>
                </a:solidFill>
              </a:rPr>
              <a:t> approval.</a:t>
            </a:r>
          </a:p>
          <a:p>
            <a:r>
              <a:rPr lang="en-US" dirty="0">
                <a:solidFill>
                  <a:srgbClr val="C00000"/>
                </a:solidFill>
              </a:rPr>
              <a:t>Will include filter fabric backing and trench drains to help capture microplastics. </a:t>
            </a:r>
          </a:p>
          <a:p>
            <a:r>
              <a:rPr lang="en-US" dirty="0" err="1">
                <a:solidFill>
                  <a:srgbClr val="C00000"/>
                </a:solidFill>
              </a:rPr>
              <a:t>MVRHS</a:t>
            </a:r>
            <a:r>
              <a:rPr lang="en-US" dirty="0">
                <a:solidFill>
                  <a:srgbClr val="C00000"/>
                </a:solidFill>
              </a:rPr>
              <a:t> to employ a full-time, year-round qualified sports turf manager.</a:t>
            </a:r>
          </a:p>
          <a:p>
            <a:r>
              <a:rPr lang="en-US" dirty="0">
                <a:solidFill>
                  <a:srgbClr val="C00000"/>
                </a:solidFill>
              </a:rPr>
              <a:t>At least annual G-Max and HIC testing.</a:t>
            </a:r>
          </a:p>
          <a:p>
            <a:r>
              <a:rPr lang="en-US" dirty="0">
                <a:solidFill>
                  <a:srgbClr val="C00000"/>
                </a:solidFill>
              </a:rPr>
              <a:t>No biocides of any sort to be applied.</a:t>
            </a:r>
          </a:p>
          <a:p>
            <a:endParaRPr lang="en-US" dirty="0"/>
          </a:p>
        </p:txBody>
      </p:sp>
    </p:spTree>
    <p:extLst>
      <p:ext uri="{BB962C8B-B14F-4D97-AF65-F5344CB8AC3E}">
        <p14:creationId xmlns:p14="http://schemas.microsoft.com/office/powerpoint/2010/main" val="287394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Synthetic field installation and maintenance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Plan set part 1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Plan set part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Proposed synthetic field maintenance program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Offers 2.1, 2.2, 2.3, 3.2, 3.3, 3.4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i="1"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Nov. 13, 2020 Q&amp;A: Questions 7, 9, 11, 12, 14, 17-20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Dec. 12, 2020 Q&amp;A: Questions 2, 9, 12, 16, 17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March 16, 2020 Q&amp;A: Questions 3, 6, 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60718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Track installation and maintenance</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dirty="0"/>
              <a:t>One 400-meter track around the game field, expected to last about 24 years. </a:t>
            </a:r>
          </a:p>
          <a:p>
            <a:r>
              <a:rPr lang="en-US" dirty="0"/>
              <a:t>Proposed </a:t>
            </a:r>
            <a:r>
              <a:rPr lang="en-US" u="sng" dirty="0" err="1"/>
              <a:t>Rekortan</a:t>
            </a:r>
            <a:r>
              <a:rPr lang="en-US" u="sng" dirty="0"/>
              <a:t> G13 product </a:t>
            </a:r>
            <a:r>
              <a:rPr lang="en-US" dirty="0"/>
              <a:t>would include </a:t>
            </a:r>
            <a:r>
              <a:rPr lang="en-US" dirty="0" err="1"/>
              <a:t>SBR</a:t>
            </a:r>
            <a:r>
              <a:rPr lang="en-US" dirty="0"/>
              <a:t> as an encapsulated base layer and EPDM as a top layer bound in place (minimizes </a:t>
            </a:r>
            <a:r>
              <a:rPr lang="en-US" dirty="0" err="1"/>
              <a:t>SBR</a:t>
            </a:r>
            <a:r>
              <a:rPr lang="en-US" dirty="0"/>
              <a:t> crumb rubber); </a:t>
            </a:r>
            <a:r>
              <a:rPr lang="en-US" dirty="0">
                <a:solidFill>
                  <a:srgbClr val="C00000"/>
                </a:solidFill>
              </a:rPr>
              <a:t>final specs for surfacing material, including end of life requirements, to be submitted to </a:t>
            </a:r>
            <a:r>
              <a:rPr lang="en-US" dirty="0" err="1">
                <a:solidFill>
                  <a:srgbClr val="C00000"/>
                </a:solidFill>
              </a:rPr>
              <a:t>LUPC</a:t>
            </a:r>
            <a:r>
              <a:rPr lang="en-US" dirty="0">
                <a:solidFill>
                  <a:srgbClr val="C00000"/>
                </a:solidFill>
              </a:rPr>
              <a:t>.</a:t>
            </a:r>
          </a:p>
          <a:p>
            <a:endParaRPr lang="en-US" dirty="0">
              <a:solidFill>
                <a:srgbClr val="C00000"/>
              </a:solidFill>
            </a:endParaRPr>
          </a:p>
          <a:p>
            <a:endParaRPr lang="en-US" dirty="0">
              <a:solidFill>
                <a:srgbClr val="C00000"/>
              </a:solidFill>
            </a:endParaRPr>
          </a:p>
          <a:p>
            <a:pPr marL="0" indent="0">
              <a:buNone/>
            </a:pPr>
            <a:endParaRPr lang="en-US" dirty="0">
              <a:solidFill>
                <a:srgbClr val="C00000"/>
              </a:solidFill>
            </a:endParaRPr>
          </a:p>
          <a:p>
            <a:endParaRPr lang="en-US" dirty="0"/>
          </a:p>
        </p:txBody>
      </p:sp>
    </p:spTree>
    <p:extLst>
      <p:ext uri="{BB962C8B-B14F-4D97-AF65-F5344CB8AC3E}">
        <p14:creationId xmlns:p14="http://schemas.microsoft.com/office/powerpoint/2010/main" val="1056551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lnSpcReduction="10000"/>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Track installation and maintenance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Plan set part 1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Plan set part 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Track product info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Track surface scope and specs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Other locations of the proposed track product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Material Safety Data Sheet – track surface (part 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Material Safety Data Sheet – track surface (part B)</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Offer 5.8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Nov. 16, 2020 Q&amp;A: Question 4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95906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Natural field installation and maintenance</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fontScale="92500" lnSpcReduction="20000"/>
          </a:bodyPr>
          <a:lstStyle/>
          <a:p>
            <a:r>
              <a:rPr lang="en-US" dirty="0"/>
              <a:t>One </a:t>
            </a:r>
            <a:r>
              <a:rPr lang="en-US" u="sng" dirty="0"/>
              <a:t>75,600 ft</a:t>
            </a:r>
            <a:r>
              <a:rPr lang="en-US" u="sng" baseline="30000" dirty="0"/>
              <a:t>2</a:t>
            </a:r>
            <a:r>
              <a:rPr lang="en-US" u="sng" dirty="0"/>
              <a:t> natural field </a:t>
            </a:r>
            <a:r>
              <a:rPr lang="en-US" dirty="0"/>
              <a:t>(upgrade to existing), with drainage system and irrigation. </a:t>
            </a:r>
          </a:p>
          <a:p>
            <a:r>
              <a:rPr lang="en-US" dirty="0"/>
              <a:t>Draft annual maintenance plan for Field 2 provided, including fertilization program to comply with </a:t>
            </a:r>
            <a:r>
              <a:rPr lang="en-US" dirty="0" err="1"/>
              <a:t>DCPC</a:t>
            </a:r>
            <a:r>
              <a:rPr lang="en-US" dirty="0"/>
              <a:t>. </a:t>
            </a:r>
          </a:p>
          <a:p>
            <a:r>
              <a:rPr lang="en-US" dirty="0"/>
              <a:t>School currently spends about $150,000/year on field maintenance, including contractors and staff labor.</a:t>
            </a:r>
          </a:p>
          <a:p>
            <a:r>
              <a:rPr lang="en-US" dirty="0">
                <a:solidFill>
                  <a:srgbClr val="C00000"/>
                </a:solidFill>
              </a:rPr>
              <a:t>Final drainage and irrigation plan to be submitted to </a:t>
            </a:r>
            <a:r>
              <a:rPr lang="en-US" dirty="0" err="1">
                <a:solidFill>
                  <a:srgbClr val="C00000"/>
                </a:solidFill>
              </a:rPr>
              <a:t>LUPC</a:t>
            </a:r>
            <a:r>
              <a:rPr lang="en-US" dirty="0">
                <a:solidFill>
                  <a:srgbClr val="C00000"/>
                </a:solidFill>
              </a:rPr>
              <a:t>. </a:t>
            </a:r>
          </a:p>
          <a:p>
            <a:r>
              <a:rPr lang="en-US" dirty="0">
                <a:solidFill>
                  <a:srgbClr val="C00000"/>
                </a:solidFill>
              </a:rPr>
              <a:t>Final construction plans and annual maintenance plan to be reviewed by a third-party qualified natural sports turf professional prior to construction (section subject to </a:t>
            </a:r>
            <a:r>
              <a:rPr lang="en-US" dirty="0" err="1">
                <a:solidFill>
                  <a:srgbClr val="C00000"/>
                </a:solidFill>
              </a:rPr>
              <a:t>MVC</a:t>
            </a:r>
            <a:r>
              <a:rPr lang="en-US" dirty="0">
                <a:solidFill>
                  <a:srgbClr val="C00000"/>
                </a:solidFill>
              </a:rPr>
              <a:t> approval)</a:t>
            </a:r>
          </a:p>
          <a:p>
            <a:r>
              <a:rPr lang="en-US" dirty="0">
                <a:solidFill>
                  <a:srgbClr val="C00000"/>
                </a:solidFill>
              </a:rPr>
              <a:t>Nutrient Management Plan to be developed by a practicing turfgrass agronomist and/or Certified Nutrient Planner.</a:t>
            </a:r>
          </a:p>
          <a:p>
            <a:r>
              <a:rPr lang="en-US" dirty="0">
                <a:solidFill>
                  <a:srgbClr val="C00000"/>
                </a:solidFill>
              </a:rPr>
              <a:t>No biocides of any sort applied to the field. </a:t>
            </a:r>
          </a:p>
          <a:p>
            <a:endParaRPr lang="en-US" dirty="0"/>
          </a:p>
        </p:txBody>
      </p:sp>
    </p:spTree>
    <p:extLst>
      <p:ext uri="{BB962C8B-B14F-4D97-AF65-F5344CB8AC3E}">
        <p14:creationId xmlns:p14="http://schemas.microsoft.com/office/powerpoint/2010/main" val="128120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fontScale="70000" lnSpcReduction="20000"/>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Natural field installation and maintenance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Estimate of probable long-term costs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Draft annual maintenance plan and fertilization program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Information about existing sprinkler heads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Follow-up email from Richie Smith regarding maintenance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STMA</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 info sheet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Strategies for Managing Heavily Used Fields (</a:t>
            </a: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STMA</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Offers 2.4, 3.1, 3.4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i="1"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Dec. 12, 2020 Q&amp;A: Questions 1 and 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Nov. 13, 2020 Q&amp;A: Question 13, 20, 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Selected correspondence/testimony: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Natural Grass Advisory Group – Review of Documents and Design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John Wilson 3/18/21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Noli</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 Taylor 4/1/21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Donald Herman 4/15/21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Rachel Massey (</a:t>
            </a: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TURI</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 5/3/21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559341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110B-557C-7548-9569-578DA791960A}"/>
              </a:ext>
            </a:extLst>
          </p:cNvPr>
          <p:cNvSpPr>
            <a:spLocks noGrp="1"/>
          </p:cNvSpPr>
          <p:nvPr>
            <p:ph type="title"/>
          </p:nvPr>
        </p:nvSpPr>
        <p:spPr/>
        <p:txBody>
          <a:bodyPr/>
          <a:lstStyle/>
          <a:p>
            <a:r>
              <a:rPr lang="en-US" dirty="0"/>
              <a:t>MVRHS Athletic Fields (Phase 1)</a:t>
            </a:r>
          </a:p>
        </p:txBody>
      </p:sp>
      <p:sp>
        <p:nvSpPr>
          <p:cNvPr id="3" name="Content Placeholder 2">
            <a:extLst>
              <a:ext uri="{FF2B5EF4-FFF2-40B4-BE49-F238E27FC236}">
                <a16:creationId xmlns:a16="http://schemas.microsoft.com/office/drawing/2014/main" id="{677030E3-D1BB-FC48-B6F3-B5572462665A}"/>
              </a:ext>
            </a:extLst>
          </p:cNvPr>
          <p:cNvSpPr>
            <a:spLocks noGrp="1"/>
          </p:cNvSpPr>
          <p:nvPr>
            <p:ph idx="1"/>
          </p:nvPr>
        </p:nvSpPr>
        <p:spPr>
          <a:xfrm>
            <a:off x="838200" y="1825625"/>
            <a:ext cx="10515600" cy="4667250"/>
          </a:xfrm>
        </p:spPr>
        <p:txBody>
          <a:bodyPr>
            <a:normAutofit fontScale="85000" lnSpcReduction="10000"/>
          </a:bodyPr>
          <a:lstStyle/>
          <a:p>
            <a:pPr marL="0" indent="0">
              <a:buNone/>
            </a:pPr>
            <a:r>
              <a:rPr lang="en-US" b="1" dirty="0"/>
              <a:t>Applicant:</a:t>
            </a:r>
            <a:r>
              <a:rPr lang="en-US" dirty="0"/>
              <a:t> 	MV Public Schools</a:t>
            </a:r>
          </a:p>
          <a:p>
            <a:pPr marL="0" indent="0">
              <a:buNone/>
            </a:pPr>
            <a:r>
              <a:rPr lang="en-US" b="1" dirty="0"/>
              <a:t>Designer:</a:t>
            </a:r>
            <a:r>
              <a:rPr lang="en-US" dirty="0"/>
              <a:t> 	Huntress Associates Inc.</a:t>
            </a:r>
          </a:p>
          <a:p>
            <a:pPr marL="0" indent="0">
              <a:buNone/>
            </a:pPr>
            <a:r>
              <a:rPr lang="en-US" b="1" dirty="0"/>
              <a:t>OPM:</a:t>
            </a:r>
            <a:r>
              <a:rPr lang="en-US" dirty="0"/>
              <a:t> 		Daedalus Projects Inc. </a:t>
            </a:r>
          </a:p>
          <a:p>
            <a:pPr marL="0" indent="0">
              <a:buNone/>
            </a:pPr>
            <a:endParaRPr lang="en-US" dirty="0"/>
          </a:p>
          <a:p>
            <a:pPr marL="0" indent="0">
              <a:buNone/>
            </a:pPr>
            <a:r>
              <a:rPr lang="en-US" b="1" dirty="0"/>
              <a:t>Permits: </a:t>
            </a:r>
            <a:r>
              <a:rPr lang="en-US" dirty="0"/>
              <a:t>	Oak Bluffs Planning Board</a:t>
            </a:r>
          </a:p>
          <a:p>
            <a:pPr marL="0" indent="0">
              <a:buNone/>
            </a:pPr>
            <a:r>
              <a:rPr lang="en-US" dirty="0"/>
              <a:t>		Building permit</a:t>
            </a:r>
          </a:p>
          <a:p>
            <a:pPr marL="0" indent="0">
              <a:buNone/>
            </a:pPr>
            <a:endParaRPr lang="en-US" dirty="0"/>
          </a:p>
          <a:p>
            <a:pPr marL="0" indent="0">
              <a:buNone/>
            </a:pPr>
            <a:r>
              <a:rPr lang="en-US" i="1" dirty="0"/>
              <a:t>LUPC: 10/19/20, 11/16/20, 12/14/20</a:t>
            </a:r>
          </a:p>
          <a:p>
            <a:pPr marL="0" indent="0">
              <a:buNone/>
            </a:pPr>
            <a:r>
              <a:rPr lang="en-US" i="1" dirty="0"/>
              <a:t>Hearing: 1/14/21, 2/4/21 (canceled), 2/18/21, 3/4/21, 3/18/21, 4/1/21, 4/15/21</a:t>
            </a:r>
          </a:p>
          <a:p>
            <a:pPr marL="0" indent="0">
              <a:buNone/>
            </a:pPr>
            <a:r>
              <a:rPr lang="en-US" i="1" dirty="0"/>
              <a:t>Site visit: 2/2/21</a:t>
            </a:r>
          </a:p>
          <a:p>
            <a:pPr marL="0" indent="0">
              <a:buNone/>
            </a:pPr>
            <a:r>
              <a:rPr lang="en-US" i="1" dirty="0"/>
              <a:t>Post-hearing </a:t>
            </a:r>
            <a:r>
              <a:rPr lang="en-US" i="1" dirty="0" err="1"/>
              <a:t>LUPC</a:t>
            </a:r>
            <a:r>
              <a:rPr lang="en-US" i="1" dirty="0"/>
              <a:t>: 6/7/21, (6/8/21, 6/15/21)</a:t>
            </a:r>
          </a:p>
        </p:txBody>
      </p:sp>
    </p:spTree>
    <p:extLst>
      <p:ext uri="{BB962C8B-B14F-4D97-AF65-F5344CB8AC3E}">
        <p14:creationId xmlns:p14="http://schemas.microsoft.com/office/powerpoint/2010/main" val="1911707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Stormwater and drainage</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fontScale="92500" lnSpcReduction="10000"/>
          </a:bodyPr>
          <a:lstStyle/>
          <a:p>
            <a:r>
              <a:rPr lang="en-US" dirty="0"/>
              <a:t>Stormwater report provided (revised based on Horsley Witten comments). Both fields will have drainage systems. </a:t>
            </a:r>
          </a:p>
          <a:p>
            <a:r>
              <a:rPr lang="en-US" dirty="0">
                <a:solidFill>
                  <a:srgbClr val="000000"/>
                </a:solidFill>
                <a:latin typeface="Calibri" panose="020F0502020204030204" pitchFamily="34" charset="0"/>
              </a:rPr>
              <a:t>A</a:t>
            </a:r>
            <a:r>
              <a:rPr lang="en-US" b="0" i="0" u="none" strike="noStrike" baseline="0" dirty="0">
                <a:solidFill>
                  <a:srgbClr val="000000"/>
                </a:solidFill>
                <a:latin typeface="Calibri" panose="020F0502020204030204" pitchFamily="34" charset="0"/>
              </a:rPr>
              <a:t>bout </a:t>
            </a:r>
            <a:r>
              <a:rPr lang="en-US" b="0" i="0" u="sng" strike="noStrike" baseline="0" dirty="0">
                <a:solidFill>
                  <a:srgbClr val="000000"/>
                </a:solidFill>
                <a:latin typeface="Calibri" panose="020F0502020204030204" pitchFamily="34" charset="0"/>
              </a:rPr>
              <a:t>79,500 square feet of new impervious surfaces</a:t>
            </a:r>
            <a:r>
              <a:rPr lang="en-US" b="0" i="0" u="none" strike="noStrike" baseline="0" dirty="0">
                <a:solidFill>
                  <a:srgbClr val="000000"/>
                </a:solidFill>
                <a:latin typeface="Calibri" panose="020F0502020204030204" pitchFamily="34" charset="0"/>
              </a:rPr>
              <a:t>, will include a series of stone trenches, catch basins, and underground filtration chambers. A drainage system beneath the synthetic field is expected to last 30-40 years. </a:t>
            </a:r>
            <a:endParaRPr lang="en-US" dirty="0"/>
          </a:p>
          <a:p>
            <a:r>
              <a:rPr lang="en-US" dirty="0"/>
              <a:t>Synthetic field will have stormwater sampling ports </a:t>
            </a:r>
            <a:r>
              <a:rPr lang="en-US" dirty="0">
                <a:solidFill>
                  <a:srgbClr val="C00000"/>
                </a:solidFill>
              </a:rPr>
              <a:t>(final monitoring plan to be submitted to </a:t>
            </a:r>
            <a:r>
              <a:rPr lang="en-US" dirty="0" err="1">
                <a:solidFill>
                  <a:srgbClr val="C00000"/>
                </a:solidFill>
              </a:rPr>
              <a:t>LUPC</a:t>
            </a:r>
            <a:r>
              <a:rPr lang="en-US" dirty="0">
                <a:solidFill>
                  <a:srgbClr val="C00000"/>
                </a:solidFill>
              </a:rPr>
              <a:t>)</a:t>
            </a:r>
          </a:p>
          <a:p>
            <a:r>
              <a:rPr lang="en-US" dirty="0">
                <a:solidFill>
                  <a:srgbClr val="C00000"/>
                </a:solidFill>
              </a:rPr>
              <a:t>Final drainage designs for both fields to be submitted to </a:t>
            </a:r>
            <a:r>
              <a:rPr lang="en-US" dirty="0" err="1">
                <a:solidFill>
                  <a:srgbClr val="C00000"/>
                </a:solidFill>
              </a:rPr>
              <a:t>LUPC</a:t>
            </a:r>
            <a:endParaRPr lang="en-US" dirty="0">
              <a:solidFill>
                <a:srgbClr val="C00000"/>
              </a:solidFill>
            </a:endParaRPr>
          </a:p>
          <a:p>
            <a:r>
              <a:rPr lang="en-US" dirty="0">
                <a:solidFill>
                  <a:srgbClr val="C00000"/>
                </a:solidFill>
              </a:rPr>
              <a:t>Rain gardens to help filter nitrogen from parking area. (Final details submitted to </a:t>
            </a:r>
            <a:r>
              <a:rPr lang="en-US" dirty="0" err="1">
                <a:solidFill>
                  <a:srgbClr val="C00000"/>
                </a:solidFill>
              </a:rPr>
              <a:t>LUPC</a:t>
            </a:r>
            <a:r>
              <a:rPr lang="en-US" dirty="0">
                <a:solidFill>
                  <a:srgbClr val="C00000"/>
                </a:solidFill>
              </a:rPr>
              <a:t>.)</a:t>
            </a:r>
          </a:p>
          <a:p>
            <a:r>
              <a:rPr lang="en-US" dirty="0">
                <a:solidFill>
                  <a:srgbClr val="C00000"/>
                </a:solidFill>
              </a:rPr>
              <a:t>Applicant will investigate further options for rainwater harvesting onsite, including storage of runoff for non-potable use. </a:t>
            </a:r>
          </a:p>
        </p:txBody>
      </p:sp>
    </p:spTree>
    <p:extLst>
      <p:ext uri="{BB962C8B-B14F-4D97-AF65-F5344CB8AC3E}">
        <p14:creationId xmlns:p14="http://schemas.microsoft.com/office/powerpoint/2010/main" val="1374594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Stormwater and drainage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Grading and drainage plan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Stormwater Report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Horsley Witten Environmental Review</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Horsley Witten Environmental Review (final comments to Huntress)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Offers 4.1-4.4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2684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Human health and safety</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fontScale="92500" lnSpcReduction="20000"/>
          </a:bodyPr>
          <a:lstStyle/>
          <a:p>
            <a:r>
              <a:rPr lang="en-US" u="sng" dirty="0"/>
              <a:t>Toxicology peer review </a:t>
            </a:r>
            <a:r>
              <a:rPr lang="en-US" dirty="0"/>
              <a:t>found de minimis risk associated with direct contact, although impact of leaching over time is uncertain. </a:t>
            </a:r>
          </a:p>
          <a:p>
            <a:r>
              <a:rPr lang="en-US" u="sng" dirty="0"/>
              <a:t>Spot cleaning </a:t>
            </a:r>
            <a:r>
              <a:rPr lang="en-US" dirty="0"/>
              <a:t>with water and alcohol as needed. </a:t>
            </a:r>
          </a:p>
          <a:p>
            <a:r>
              <a:rPr lang="en-US" dirty="0"/>
              <a:t>Carpet and infill have passed federal or international </a:t>
            </a:r>
            <a:r>
              <a:rPr lang="en-US" u="sng" dirty="0"/>
              <a:t>fire safety </a:t>
            </a:r>
            <a:r>
              <a:rPr lang="en-US" dirty="0"/>
              <a:t>standards; former interim Oak Bluffs Fire Chief has stated the project will likely not lead to an increase in fire safety or life safety issues. </a:t>
            </a:r>
          </a:p>
          <a:p>
            <a:r>
              <a:rPr lang="en-US" dirty="0"/>
              <a:t>New facilities will be </a:t>
            </a:r>
            <a:r>
              <a:rPr lang="en-US" u="sng" dirty="0"/>
              <a:t>ADA-compliant.</a:t>
            </a:r>
            <a:r>
              <a:rPr lang="en-US" dirty="0"/>
              <a:t> </a:t>
            </a:r>
          </a:p>
          <a:p>
            <a:r>
              <a:rPr lang="en-US" dirty="0">
                <a:solidFill>
                  <a:srgbClr val="C00000"/>
                </a:solidFill>
              </a:rPr>
              <a:t>2 groundwater monitoring wells to be installed north of Field 1, with annual inspection, sampling, and analysis. (Reports submitted to </a:t>
            </a:r>
            <a:r>
              <a:rPr lang="en-US" dirty="0" err="1">
                <a:solidFill>
                  <a:srgbClr val="C00000"/>
                </a:solidFill>
              </a:rPr>
              <a:t>MVC</a:t>
            </a:r>
            <a:r>
              <a:rPr lang="en-US" dirty="0">
                <a:solidFill>
                  <a:srgbClr val="C00000"/>
                </a:solidFill>
              </a:rPr>
              <a:t> and OB Board of Health annually.) </a:t>
            </a:r>
          </a:p>
          <a:p>
            <a:r>
              <a:rPr lang="en-US" dirty="0">
                <a:solidFill>
                  <a:srgbClr val="C00000"/>
                </a:solidFill>
              </a:rPr>
              <a:t>Baseline groundwater sampling to be done prior to construction. </a:t>
            </a:r>
          </a:p>
          <a:p>
            <a:r>
              <a:rPr lang="en-US" dirty="0">
                <a:solidFill>
                  <a:srgbClr val="C00000"/>
                </a:solidFill>
              </a:rPr>
              <a:t>Heat Modification Policy to be submitted to </a:t>
            </a:r>
            <a:r>
              <a:rPr lang="en-US" dirty="0" err="1">
                <a:solidFill>
                  <a:srgbClr val="C00000"/>
                </a:solidFill>
              </a:rPr>
              <a:t>LUPC</a:t>
            </a:r>
            <a:r>
              <a:rPr lang="en-US" dirty="0">
                <a:solidFill>
                  <a:srgbClr val="C00000"/>
                </a:solidFill>
              </a:rPr>
              <a:t>.</a:t>
            </a:r>
          </a:p>
          <a:p>
            <a:r>
              <a:rPr lang="en-US" dirty="0">
                <a:solidFill>
                  <a:srgbClr val="C00000"/>
                </a:solidFill>
              </a:rPr>
              <a:t>Proposed track will reduce use of </a:t>
            </a:r>
            <a:r>
              <a:rPr lang="en-US" dirty="0" err="1">
                <a:solidFill>
                  <a:srgbClr val="C00000"/>
                </a:solidFill>
              </a:rPr>
              <a:t>SBR</a:t>
            </a:r>
            <a:r>
              <a:rPr lang="en-US" dirty="0">
                <a:solidFill>
                  <a:srgbClr val="C00000"/>
                </a:solidFill>
              </a:rPr>
              <a:t> crumb rubber. </a:t>
            </a:r>
          </a:p>
        </p:txBody>
      </p:sp>
    </p:spTree>
    <p:extLst>
      <p:ext uri="{BB962C8B-B14F-4D97-AF65-F5344CB8AC3E}">
        <p14:creationId xmlns:p14="http://schemas.microsoft.com/office/powerpoint/2010/main" val="403780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fontScale="62500" lnSpcReduction="20000"/>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Human health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Synthetic field disinfection plan and manufacturer response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STMA</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recommendations regarding disinfection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CDC guidelines for cleaning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Fire testing results for infill and carpet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Material Safety Data Sheet: carpet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Material Safety Data Sheet: infill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Material Safety Data Sheet: </a:t>
            </a: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shockpad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The Influence of Soil on Immune Health (article)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Synthetic Turf Laboratory Testing and Analysis Summary Report (Tetra Tech)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Synthetic Turf Laboratory Testing and Analysis Summary Report (Horsley Witten)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Offers 5.1, 5.2, 5.8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Dec. 1, 2020 Q&amp;A: Questions 8-11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Selected correspondence/testimony: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Laura Green presentation 1/12/21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Fire Emergency Coalition 3/3/21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Kristin Mello testimony 3/4/21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Oak Bluffs interim fire chief statement 3/31/21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Jeff Gearhart presentation 4/1/21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814629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Environment</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5403003"/>
          </a:xfrm>
        </p:spPr>
        <p:txBody>
          <a:bodyPr>
            <a:normAutofit fontScale="70000" lnSpcReduction="20000"/>
          </a:bodyPr>
          <a:lstStyle/>
          <a:p>
            <a:r>
              <a:rPr lang="en-US" sz="3000" dirty="0"/>
              <a:t>Concerns focus on </a:t>
            </a:r>
            <a:r>
              <a:rPr lang="en-US" sz="3000" u="sng" dirty="0"/>
              <a:t>microplastics and other potential contaminants, and recycling/disposal</a:t>
            </a:r>
            <a:r>
              <a:rPr lang="en-US" sz="3000" dirty="0"/>
              <a:t>. </a:t>
            </a:r>
            <a:endParaRPr lang="en-US" sz="3000" b="0" i="0" u="none" strike="noStrike" baseline="0" dirty="0">
              <a:solidFill>
                <a:srgbClr val="000000"/>
              </a:solidFill>
              <a:latin typeface="Calibri" panose="020F0502020204030204" pitchFamily="34" charset="0"/>
            </a:endParaRPr>
          </a:p>
          <a:p>
            <a:r>
              <a:rPr lang="en-US" sz="3000" b="0" i="0" strike="noStrike" baseline="0" dirty="0">
                <a:solidFill>
                  <a:srgbClr val="000000"/>
                </a:solidFill>
                <a:latin typeface="Calibri" panose="020F0502020204030204" pitchFamily="34" charset="0"/>
              </a:rPr>
              <a:t>Horsley Witten </a:t>
            </a:r>
            <a:r>
              <a:rPr lang="en-US" sz="3000" b="0" i="0" u="none" strike="noStrike" baseline="0" dirty="0">
                <a:solidFill>
                  <a:srgbClr val="000000"/>
                </a:solidFill>
                <a:latin typeface="Calibri" panose="020F0502020204030204" pitchFamily="34" charset="0"/>
              </a:rPr>
              <a:t>determined that there was insufficient data to definitively conclude how the carpet, shock pad, and infill would affect the environment. </a:t>
            </a:r>
          </a:p>
          <a:p>
            <a:r>
              <a:rPr lang="en-US" sz="3000" dirty="0"/>
              <a:t>Project as proposed would reduce nitrogen loading in the </a:t>
            </a:r>
            <a:r>
              <a:rPr lang="en-US" sz="3000" dirty="0" err="1"/>
              <a:t>Sengekontacket</a:t>
            </a:r>
            <a:r>
              <a:rPr lang="en-US" sz="3000" dirty="0"/>
              <a:t> and Lagoon watersheds. </a:t>
            </a:r>
            <a:endParaRPr lang="en-US" sz="3000" b="0" i="0" strike="noStrike" baseline="0" dirty="0">
              <a:solidFill>
                <a:srgbClr val="000000"/>
              </a:solidFill>
              <a:latin typeface="Calibri" panose="020F0502020204030204" pitchFamily="34" charset="0"/>
            </a:endParaRPr>
          </a:p>
          <a:p>
            <a:r>
              <a:rPr lang="en-US" sz="3000" dirty="0"/>
              <a:t>Spot cleaning with water and alcohol as needed. </a:t>
            </a:r>
          </a:p>
          <a:p>
            <a:r>
              <a:rPr lang="en-US" sz="3000" dirty="0"/>
              <a:t>Filter fabric and trench drains for Field 1 to help capture  microplastics. </a:t>
            </a:r>
          </a:p>
          <a:p>
            <a:r>
              <a:rPr lang="en-US" sz="3000" dirty="0"/>
              <a:t>Future phases would require clearing of habitat. </a:t>
            </a:r>
          </a:p>
          <a:p>
            <a:r>
              <a:rPr lang="en-US" sz="3000" dirty="0"/>
              <a:t>2 groundwater monitoring wells to be installed north of Field 1, with annual inspection, sampling, and analysis. </a:t>
            </a:r>
            <a:r>
              <a:rPr lang="en-US" sz="3000" dirty="0">
                <a:solidFill>
                  <a:srgbClr val="C00000"/>
                </a:solidFill>
              </a:rPr>
              <a:t>(Reports submitted to </a:t>
            </a:r>
            <a:r>
              <a:rPr lang="en-US" sz="3000" dirty="0" err="1">
                <a:solidFill>
                  <a:srgbClr val="C00000"/>
                </a:solidFill>
              </a:rPr>
              <a:t>MVC</a:t>
            </a:r>
            <a:r>
              <a:rPr lang="en-US" sz="3000" dirty="0">
                <a:solidFill>
                  <a:srgbClr val="C00000"/>
                </a:solidFill>
              </a:rPr>
              <a:t> and OB Board of Health annually.) </a:t>
            </a:r>
          </a:p>
          <a:p>
            <a:r>
              <a:rPr lang="en-US" sz="3000" dirty="0">
                <a:solidFill>
                  <a:srgbClr val="C00000"/>
                </a:solidFill>
              </a:rPr>
              <a:t>Stormwater sampling ports to help monitor nitrogen. </a:t>
            </a:r>
          </a:p>
          <a:p>
            <a:r>
              <a:rPr lang="en-US" sz="3000" dirty="0">
                <a:solidFill>
                  <a:srgbClr val="C00000"/>
                </a:solidFill>
              </a:rPr>
              <a:t>Baseline groundwater sampling to be done prior to construction. </a:t>
            </a:r>
          </a:p>
          <a:p>
            <a:r>
              <a:rPr lang="en-US" sz="3000" dirty="0">
                <a:solidFill>
                  <a:srgbClr val="C00000"/>
                </a:solidFill>
              </a:rPr>
              <a:t>Microplastic Reduction Action Plan to be submitted to </a:t>
            </a:r>
            <a:r>
              <a:rPr lang="en-US" sz="3000" dirty="0" err="1">
                <a:solidFill>
                  <a:srgbClr val="C00000"/>
                </a:solidFill>
              </a:rPr>
              <a:t>LUPC</a:t>
            </a:r>
            <a:r>
              <a:rPr lang="en-US" sz="3000" dirty="0">
                <a:solidFill>
                  <a:srgbClr val="C00000"/>
                </a:solidFill>
              </a:rPr>
              <a:t>. </a:t>
            </a:r>
          </a:p>
          <a:p>
            <a:r>
              <a:rPr lang="en-US" sz="3000" dirty="0">
                <a:solidFill>
                  <a:srgbClr val="C00000"/>
                </a:solidFill>
              </a:rPr>
              <a:t>Long-term Plastic Use Reduction Plan for high school to be submitted to </a:t>
            </a:r>
            <a:r>
              <a:rPr lang="en-US" sz="3000" dirty="0" err="1">
                <a:solidFill>
                  <a:srgbClr val="C00000"/>
                </a:solidFill>
              </a:rPr>
              <a:t>LUPC</a:t>
            </a:r>
            <a:r>
              <a:rPr lang="en-US" sz="3000" dirty="0">
                <a:solidFill>
                  <a:srgbClr val="C00000"/>
                </a:solidFill>
              </a:rPr>
              <a:t>. </a:t>
            </a:r>
          </a:p>
          <a:p>
            <a:r>
              <a:rPr lang="en-US" sz="3000" dirty="0">
                <a:solidFill>
                  <a:srgbClr val="C00000"/>
                </a:solidFill>
              </a:rPr>
              <a:t>Proposed track will reduce use of </a:t>
            </a:r>
            <a:r>
              <a:rPr lang="en-US" sz="3000" dirty="0" err="1">
                <a:solidFill>
                  <a:srgbClr val="C00000"/>
                </a:solidFill>
              </a:rPr>
              <a:t>SBR</a:t>
            </a:r>
            <a:r>
              <a:rPr lang="en-US" sz="3000" dirty="0">
                <a:solidFill>
                  <a:srgbClr val="C00000"/>
                </a:solidFill>
              </a:rPr>
              <a:t> crumb rubber. </a:t>
            </a:r>
          </a:p>
          <a:p>
            <a:r>
              <a:rPr lang="en-US" sz="3000" dirty="0">
                <a:solidFill>
                  <a:srgbClr val="C00000"/>
                </a:solidFill>
              </a:rPr>
              <a:t>(See also Recycling and Disposal.)</a:t>
            </a:r>
          </a:p>
          <a:p>
            <a:endParaRPr lang="en-US" dirty="0">
              <a:solidFill>
                <a:srgbClr val="C00000"/>
              </a:solidFill>
            </a:endParaRPr>
          </a:p>
        </p:txBody>
      </p:sp>
    </p:spTree>
    <p:extLst>
      <p:ext uri="{BB962C8B-B14F-4D97-AF65-F5344CB8AC3E}">
        <p14:creationId xmlns:p14="http://schemas.microsoft.com/office/powerpoint/2010/main" val="918960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0"/>
            <a:ext cx="10953750" cy="6858000"/>
          </a:xfrm>
        </p:spPr>
        <p:txBody>
          <a:bodyPr>
            <a:noAutofit/>
          </a:bodyPr>
          <a:lstStyle/>
          <a:p>
            <a:pPr marL="0" marR="0" lvl="0" indent="0">
              <a:lnSpc>
                <a:spcPct val="107000"/>
              </a:lnSpc>
              <a:spcBef>
                <a:spcPts val="0"/>
              </a:spcBef>
              <a:spcAft>
                <a:spcPts val="800"/>
              </a:spcAft>
              <a:buNone/>
            </a:pPr>
            <a:r>
              <a:rPr lang="en-US" sz="1050" b="1" u="sng" dirty="0">
                <a:effectLst/>
                <a:latin typeface="Calibri" panose="020F0502020204030204" pitchFamily="34" charset="0"/>
                <a:ea typeface="Calibri" panose="020F0502020204030204" pitchFamily="34" charset="0"/>
                <a:cs typeface="Times New Roman" panose="02020603050405020304" pitchFamily="18" charset="0"/>
              </a:rPr>
              <a:t>Environmental health</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Horsley Witten Environmental Performance Review</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Horsley Witten Environmental review – final comments to Huntress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Information about proposed trench drains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Proposed groundwater monitoring wells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Offers 5.1-5.8</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05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April 3, 2020 Q&amp;A: Question 11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May 26, 2020 Q&amp;A: Question 13-16</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Dec. 1, 2020 Q&amp;A: Questions 16</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Dec. 12, 2020 Q&amp;A: Questions 10, 11, 24</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Dec. 28, 2020 Q&amp;A: Questions 2, 3, 7, 11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Feb. 17, 2021 Q&amp;A: Question 4</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March 16, 2021 Q&amp;A: Question 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050" i="1" dirty="0">
                <a:effectLst/>
                <a:latin typeface="Calibri" panose="020F0502020204030204" pitchFamily="34" charset="0"/>
                <a:ea typeface="Calibri" panose="020F0502020204030204" pitchFamily="34" charset="0"/>
                <a:cs typeface="Times New Roman" panose="02020603050405020304" pitchFamily="18" charset="0"/>
              </a:rPr>
              <a:t>Selected correspondence/testimony: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Island Grown Initiative 7/28/20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Jeremy Houser and Brendan O’Neill (VCS) 10/19/20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Mass Audubon 10/19/20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First Congregational Church Green Team 1/8/21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West Tisbury Energy Committee 1/11/21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Ewart, Sweeney, and Tilton 1/12/21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0"/>
              </a:rPr>
              <a:t>Vineyard Conservation Society 1/12/21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1"/>
              </a:rPr>
              <a:t>Tisbury Waterways Inc. Board of Directors 1/13/21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2"/>
              </a:rPr>
              <a:t>MV Shellfish Group 1/17/21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3"/>
              </a:rPr>
              <a:t>Mill Brook Watershed Management Committee 1/19/21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4"/>
              </a:rPr>
              <a:t>We Stand Together 1/23/21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5"/>
              </a:rPr>
              <a:t>Aquinnah Climate and Energy Committee 2/1/21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6"/>
              </a:rPr>
              <a:t>West Tisbury Conservation Commission 2/1/21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7"/>
              </a:rPr>
              <a:t>Chilmark Energy Committee 2/2/21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8"/>
              </a:rPr>
              <a:t>Sara-Jeanne Royer 2/2/21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9"/>
              </a:rPr>
              <a:t>Lagoon Pond Association 2/4/21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0"/>
              </a:rPr>
              <a:t>MV Environmental Educators Alliance 2/17/21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1"/>
              </a:rPr>
              <a:t>Amanda Farber 3/16/21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2"/>
              </a:rPr>
              <a:t>Sara-Jeanne Royer 3/16/21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05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3"/>
              </a:rPr>
              <a:t>350MV 4/15/21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952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Player safety</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dirty="0"/>
              <a:t>Focuses on </a:t>
            </a:r>
            <a:r>
              <a:rPr lang="en-US" u="sng" dirty="0"/>
              <a:t>firmness, temperature, friction</a:t>
            </a:r>
            <a:r>
              <a:rPr lang="en-US" dirty="0"/>
              <a:t>. </a:t>
            </a:r>
          </a:p>
          <a:p>
            <a:r>
              <a:rPr lang="en-US" dirty="0">
                <a:solidFill>
                  <a:srgbClr val="C00000"/>
                </a:solidFill>
              </a:rPr>
              <a:t>Heat Modification Policy to be submitted to </a:t>
            </a:r>
            <a:r>
              <a:rPr lang="en-US" dirty="0" err="1">
                <a:solidFill>
                  <a:srgbClr val="C00000"/>
                </a:solidFill>
              </a:rPr>
              <a:t>LUPC</a:t>
            </a:r>
            <a:r>
              <a:rPr lang="en-US" dirty="0">
                <a:solidFill>
                  <a:srgbClr val="C00000"/>
                </a:solidFill>
              </a:rPr>
              <a:t>.</a:t>
            </a:r>
          </a:p>
          <a:p>
            <a:r>
              <a:rPr lang="en-US" dirty="0">
                <a:solidFill>
                  <a:srgbClr val="C00000"/>
                </a:solidFill>
              </a:rPr>
              <a:t>Proposed track will reduce use of </a:t>
            </a:r>
            <a:r>
              <a:rPr lang="en-US" dirty="0" err="1">
                <a:solidFill>
                  <a:srgbClr val="C00000"/>
                </a:solidFill>
              </a:rPr>
              <a:t>SBR</a:t>
            </a:r>
            <a:r>
              <a:rPr lang="en-US" dirty="0">
                <a:solidFill>
                  <a:srgbClr val="C00000"/>
                </a:solidFill>
              </a:rPr>
              <a:t> crumb rubber. </a:t>
            </a:r>
          </a:p>
          <a:p>
            <a:pPr marL="0" indent="0">
              <a:buNone/>
            </a:pPr>
            <a:endParaRPr lang="en-US" dirty="0"/>
          </a:p>
          <a:p>
            <a:endParaRPr lang="en-US" dirty="0"/>
          </a:p>
        </p:txBody>
      </p:sp>
    </p:spTree>
    <p:extLst>
      <p:ext uri="{BB962C8B-B14F-4D97-AF65-F5344CB8AC3E}">
        <p14:creationId xmlns:p14="http://schemas.microsoft.com/office/powerpoint/2010/main" val="2927563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fontScale="92500" lnSpcReduction="20000"/>
          </a:bodyPr>
          <a:lstStyle/>
          <a:p>
            <a:pPr marL="0" marR="0" lvl="0" indent="0">
              <a:lnSpc>
                <a:spcPct val="107000"/>
              </a:lnSpc>
              <a:spcBef>
                <a:spcPts val="0"/>
              </a:spcBef>
              <a:spcAft>
                <a:spcPts val="80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Player safety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Warranty info, including G-Max ratings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 Guide to Synthetic and Natural Turfgrass for Sports Fields (</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STMA</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Horsley Witten Case Study (page 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Human Health Issues on Synthetic Turf in the USA (paper)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Synthetic Turf Heat Evaluation – Progress Report (Penn State Center for Sports Surface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FIFA test results (see attachment)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Brockfill</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 heat information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Offer 5.6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May 26, 2020 Q&amp;A: Questions 24-28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Nov. 13, 2020 Q&amp;A: Questions 14, 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Dec. 17, 2020 Q&amp;A: Question 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Dec. 28, 2020 Q&amp;A: Questions 6, 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Jan. 25, 2021 Q&amp;A: Questions 17, 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April 13, 2021 Q&amp;A: Questions 1,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Selected correspondence/testimony: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Tania </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Laslovich</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 2/10/21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David Halsey Presentation 3/18/21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Tania </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Laslovich</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 presentation 3/18/21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80820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Recycling and disposal</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dirty="0"/>
              <a:t>No recycling facilities currently operating in the US; one in Denmark. </a:t>
            </a:r>
          </a:p>
          <a:p>
            <a:r>
              <a:rPr lang="en-US" dirty="0"/>
              <a:t>Guarantees by manufacturer that the field will be recycled. </a:t>
            </a:r>
          </a:p>
          <a:p>
            <a:r>
              <a:rPr lang="en-US" dirty="0" err="1"/>
              <a:t>Shockpad</a:t>
            </a:r>
            <a:r>
              <a:rPr lang="en-US" dirty="0"/>
              <a:t> is intended to be recycled at end of life. </a:t>
            </a:r>
          </a:p>
          <a:p>
            <a:r>
              <a:rPr lang="en-US" dirty="0"/>
              <a:t>$50,000 escrow account for end of life.</a:t>
            </a:r>
          </a:p>
          <a:p>
            <a:r>
              <a:rPr lang="en-US" dirty="0"/>
              <a:t>No alternatives analysis provided. </a:t>
            </a:r>
          </a:p>
          <a:p>
            <a:r>
              <a:rPr lang="en-US" dirty="0"/>
              <a:t>Cost estimates for disposal vary widely ($35,000-$191,000)</a:t>
            </a:r>
          </a:p>
          <a:p>
            <a:r>
              <a:rPr lang="en-US" u="sng" dirty="0">
                <a:solidFill>
                  <a:srgbClr val="C00000"/>
                </a:solidFill>
              </a:rPr>
              <a:t>Applicant has offered to recycle the synthetic field at its end of life</a:t>
            </a:r>
            <a:r>
              <a:rPr lang="en-US" dirty="0">
                <a:solidFill>
                  <a:srgbClr val="C00000"/>
                </a:solidFill>
              </a:rPr>
              <a:t>, in the nearest facility available at the time, with chain of custody, and cost covered by the manufacturer. </a:t>
            </a:r>
          </a:p>
          <a:p>
            <a:r>
              <a:rPr lang="en-US" dirty="0">
                <a:solidFill>
                  <a:srgbClr val="C00000"/>
                </a:solidFill>
              </a:rPr>
              <a:t>Cost of recycling future fields also covered by manufacturer.</a:t>
            </a:r>
          </a:p>
          <a:p>
            <a:pPr marL="0" indent="0">
              <a:buNone/>
            </a:pPr>
            <a:endParaRPr lang="en-US" dirty="0"/>
          </a:p>
          <a:p>
            <a:endParaRPr lang="en-US" dirty="0"/>
          </a:p>
        </p:txBody>
      </p:sp>
    </p:spTree>
    <p:extLst>
      <p:ext uri="{BB962C8B-B14F-4D97-AF65-F5344CB8AC3E}">
        <p14:creationId xmlns:p14="http://schemas.microsoft.com/office/powerpoint/2010/main" val="3285508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fontScale="92500" lnSpcReduction="20000"/>
          </a:bodyPr>
          <a:lstStyle/>
          <a:p>
            <a:pPr marL="0" marR="0" lvl="0" indent="0">
              <a:lnSpc>
                <a:spcPct val="107000"/>
              </a:lnSpc>
              <a:spcBef>
                <a:spcPts val="0"/>
              </a:spcBef>
              <a:spcAft>
                <a:spcPts val="80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Recycling and disposal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Letters from Greenfields president regarding synthetic turf recycling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Email from </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GBN</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AGR</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(Netherlands) regarding synthetic turf recycling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Huntress pay certificate from previous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TURI</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 Sports Turf Alternatives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Sample end-of-life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Brock recovery and reuse guarantee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Huntress response to Amanda Farber letter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Assessment of Cradle-to-Cradle Certified Products program (paper)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TURI</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 emails regarding synthetic turf recycling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Offers 6.1 and 6.2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Nov. 13, 2020 Q&amp;A: Question 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Dec. 1, 2020 Q&amp;A: Question 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Dec. 12, 2020 Q&amp;A: Questions 8, 9, 25,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Dec. 28, 2020 Q&amp;A: Questions 20, 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Jan. 25, 2021 Q&amp;A: Questions 13-15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Selected correspondence/testimony: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Amanda Farber 10/9/20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Amanda Farber 12/1/20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Eric Hughes 3/18/21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24549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4E23DB-4603-4E46-80EB-30DB47F8953E}"/>
              </a:ext>
            </a:extLst>
          </p:cNvPr>
          <p:cNvSpPr>
            <a:spLocks noGrp="1"/>
          </p:cNvSpPr>
          <p:nvPr>
            <p:ph idx="1"/>
          </p:nvPr>
        </p:nvSpPr>
        <p:spPr/>
        <p:txBody>
          <a:bodyPr/>
          <a:lstStyle/>
          <a:p>
            <a:r>
              <a:rPr lang="en-US" dirty="0"/>
              <a:t>New 400-meter, eight-lane running track </a:t>
            </a:r>
          </a:p>
          <a:p>
            <a:r>
              <a:rPr lang="en-US" dirty="0"/>
              <a:t>One multi-purpose synthetic turf field with sports lighting and scoreboard </a:t>
            </a:r>
          </a:p>
          <a:p>
            <a:r>
              <a:rPr lang="en-US" dirty="0"/>
              <a:t>One renovated natural grass multi-purpose field </a:t>
            </a:r>
          </a:p>
          <a:p>
            <a:r>
              <a:rPr lang="en-US" dirty="0"/>
              <a:t>704-seat grandstand with </a:t>
            </a:r>
            <a:r>
              <a:rPr lang="en-US" dirty="0" err="1"/>
              <a:t>pressbox</a:t>
            </a:r>
            <a:r>
              <a:rPr lang="en-US" dirty="0"/>
              <a:t> </a:t>
            </a:r>
          </a:p>
          <a:p>
            <a:r>
              <a:rPr lang="en-US" dirty="0"/>
              <a:t>4,800 ft</a:t>
            </a:r>
            <a:r>
              <a:rPr lang="en-US" baseline="30000" dirty="0"/>
              <a:t>2</a:t>
            </a:r>
            <a:r>
              <a:rPr lang="en-US" dirty="0"/>
              <a:t> fieldhouse (to be constructed later)</a:t>
            </a:r>
          </a:p>
          <a:p>
            <a:r>
              <a:rPr lang="en-US" dirty="0"/>
              <a:t>Reconfigured parking and pedestrian areas </a:t>
            </a:r>
          </a:p>
          <a:p>
            <a:r>
              <a:rPr lang="en-US" dirty="0"/>
              <a:t>Equipment storage shed and electrical utility building </a:t>
            </a:r>
          </a:p>
        </p:txBody>
      </p:sp>
      <p:sp>
        <p:nvSpPr>
          <p:cNvPr id="6" name="Title 1">
            <a:extLst>
              <a:ext uri="{FF2B5EF4-FFF2-40B4-BE49-F238E27FC236}">
                <a16:creationId xmlns:a16="http://schemas.microsoft.com/office/drawing/2014/main" id="{61A22AAC-5A33-7B43-AD4A-DA78A7C9BFDC}"/>
              </a:ext>
            </a:extLst>
          </p:cNvPr>
          <p:cNvSpPr>
            <a:spLocks noGrp="1"/>
          </p:cNvSpPr>
          <p:nvPr>
            <p:ph type="title"/>
          </p:nvPr>
        </p:nvSpPr>
        <p:spPr/>
        <p:txBody>
          <a:bodyPr/>
          <a:lstStyle/>
          <a:p>
            <a:r>
              <a:rPr lang="en-US" dirty="0"/>
              <a:t>MVRHS Athletic Fields (Phase 1)</a:t>
            </a:r>
          </a:p>
        </p:txBody>
      </p:sp>
    </p:spTree>
    <p:extLst>
      <p:ext uri="{BB962C8B-B14F-4D97-AF65-F5344CB8AC3E}">
        <p14:creationId xmlns:p14="http://schemas.microsoft.com/office/powerpoint/2010/main" val="3025461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Funding and warranties</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fontScale="85000" lnSpcReduction="20000"/>
          </a:bodyPr>
          <a:lstStyle/>
          <a:p>
            <a:pPr marL="0" indent="0">
              <a:buNone/>
            </a:pPr>
            <a:endParaRPr lang="en-US" dirty="0"/>
          </a:p>
          <a:p>
            <a:r>
              <a:rPr lang="en-US" u="sng" dirty="0"/>
              <a:t>Phase 1 estimated at about $7.7 million</a:t>
            </a:r>
            <a:r>
              <a:rPr lang="en-US" dirty="0"/>
              <a:t>, not including replacement, maintenance, etc. (includes $985,000 for synthetic field installation and $250,00 for natural field renovation).  </a:t>
            </a:r>
          </a:p>
          <a:p>
            <a:r>
              <a:rPr lang="en-US" dirty="0"/>
              <a:t>20-year costs for the 2 fields, including installation, replacement, recycling, renovation, and maintenance are about $1.7 million for synthetic field and $902,000 for natural field ($2.6 million total).</a:t>
            </a:r>
          </a:p>
          <a:p>
            <a:r>
              <a:rPr lang="en-US" dirty="0"/>
              <a:t>Applicant has stated that because the project is privately funded, it will not affect financial planning for the new school building.</a:t>
            </a:r>
          </a:p>
          <a:p>
            <a:r>
              <a:rPr lang="en-US" dirty="0"/>
              <a:t>High school also does not anticipate instituting user fees for the new facilities, except for community organizations, as is already the case.</a:t>
            </a:r>
          </a:p>
          <a:p>
            <a:r>
              <a:rPr lang="en-US" u="sng" dirty="0">
                <a:solidFill>
                  <a:srgbClr val="C00000"/>
                </a:solidFill>
              </a:rPr>
              <a:t>All capital costs for phase 1 to be covered by donations</a:t>
            </a:r>
            <a:r>
              <a:rPr lang="en-US" dirty="0">
                <a:solidFill>
                  <a:srgbClr val="C00000"/>
                </a:solidFill>
              </a:rPr>
              <a:t>. </a:t>
            </a:r>
          </a:p>
          <a:p>
            <a:r>
              <a:rPr lang="en-US" dirty="0">
                <a:solidFill>
                  <a:srgbClr val="C00000"/>
                </a:solidFill>
              </a:rPr>
              <a:t>Replacements of the field will be covered by donations, in perpetuity. </a:t>
            </a:r>
          </a:p>
          <a:p>
            <a:r>
              <a:rPr lang="en-US" dirty="0">
                <a:solidFill>
                  <a:srgbClr val="C00000"/>
                </a:solidFill>
              </a:rPr>
              <a:t>Final warranty specs for the synthetic products, including any exclusions, to be submitted to </a:t>
            </a:r>
            <a:r>
              <a:rPr lang="en-US" dirty="0" err="1">
                <a:solidFill>
                  <a:srgbClr val="C00000"/>
                </a:solidFill>
              </a:rPr>
              <a:t>LUPC</a:t>
            </a:r>
            <a:r>
              <a:rPr lang="en-US" dirty="0">
                <a:solidFill>
                  <a:srgbClr val="C00000"/>
                </a:solidFill>
              </a:rPr>
              <a:t>.</a:t>
            </a:r>
          </a:p>
        </p:txBody>
      </p:sp>
    </p:spTree>
    <p:extLst>
      <p:ext uri="{BB962C8B-B14F-4D97-AF65-F5344CB8AC3E}">
        <p14:creationId xmlns:p14="http://schemas.microsoft.com/office/powerpoint/2010/main" val="2227930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a:bodyPr>
          <a:lstStyle/>
          <a:p>
            <a:pPr marL="0" marR="0" lvl="0" indent="0">
              <a:lnSpc>
                <a:spcPct val="107000"/>
              </a:lnSpc>
              <a:spcBef>
                <a:spcPts val="0"/>
              </a:spcBef>
              <a:spcAft>
                <a:spcPts val="80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Funding and warranties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Athletic Fields Master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Current user fees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TURI</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Sports Turf Alternatives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STMA</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 estimated costs (natural and synthetic)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Synthetic turf warranty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Cost estimate comparison 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Offers 1.1-1.3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Dec. 1, 2020 Q&amp;A: Questions 1-4, 12, 13, 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Dec. 28, 2020 Q&amp;A: Questions 14, 15, 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12439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Traffic and circulation</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dirty="0"/>
              <a:t>Plans submitted for </a:t>
            </a:r>
            <a:r>
              <a:rPr lang="en-US" u="sng" dirty="0"/>
              <a:t>pedestrian corridor </a:t>
            </a:r>
            <a:r>
              <a:rPr lang="en-US" dirty="0"/>
              <a:t>along Sanderson Ave, including new parking lot to replace parking along the road (same number of parking spots), and for </a:t>
            </a:r>
            <a:r>
              <a:rPr lang="en-US" u="sng" dirty="0"/>
              <a:t>crossing infrastructure </a:t>
            </a:r>
            <a:r>
              <a:rPr lang="en-US" dirty="0"/>
              <a:t>on Edgartown-</a:t>
            </a:r>
            <a:r>
              <a:rPr lang="en-US" dirty="0" err="1"/>
              <a:t>VH</a:t>
            </a:r>
            <a:r>
              <a:rPr lang="en-US" dirty="0"/>
              <a:t> Road. </a:t>
            </a:r>
          </a:p>
          <a:p>
            <a:r>
              <a:rPr lang="en-US" dirty="0"/>
              <a:t>Improvements to </a:t>
            </a:r>
            <a:r>
              <a:rPr lang="en-US" u="sng" dirty="0"/>
              <a:t>parking area near game field </a:t>
            </a:r>
            <a:r>
              <a:rPr lang="en-US" dirty="0"/>
              <a:t>(101 spots).</a:t>
            </a:r>
          </a:p>
          <a:p>
            <a:r>
              <a:rPr lang="en-US" dirty="0" err="1"/>
              <a:t>MVRHS</a:t>
            </a:r>
            <a:r>
              <a:rPr lang="en-US" dirty="0"/>
              <a:t> does not expect phase one of the athletic fields project to increase vehicle trips to and from the school, and the seating capacity at the primary game field will decrease from about 800 to 704 seats.</a:t>
            </a:r>
          </a:p>
          <a:p>
            <a:r>
              <a:rPr lang="en-US" dirty="0">
                <a:solidFill>
                  <a:srgbClr val="C00000"/>
                </a:solidFill>
              </a:rPr>
              <a:t>Final traffic and pedestrian circulation plan to be submitted to </a:t>
            </a:r>
            <a:r>
              <a:rPr lang="en-US" dirty="0" err="1">
                <a:solidFill>
                  <a:srgbClr val="C00000"/>
                </a:solidFill>
              </a:rPr>
              <a:t>LUPC</a:t>
            </a:r>
            <a:r>
              <a:rPr lang="en-US" dirty="0">
                <a:solidFill>
                  <a:srgbClr val="C00000"/>
                </a:solidFill>
              </a:rPr>
              <a:t>. </a:t>
            </a:r>
          </a:p>
        </p:txBody>
      </p:sp>
    </p:spTree>
    <p:extLst>
      <p:ext uri="{BB962C8B-B14F-4D97-AF65-F5344CB8AC3E}">
        <p14:creationId xmlns:p14="http://schemas.microsoft.com/office/powerpoint/2010/main" val="4098262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fontScale="92500" lnSpcReduction="10000"/>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Traffic and circulation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Plan set (sheet L-1)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Campus circulation plan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Traffic crossing signal plan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Oak Bluffs High School Pedestrian Crossing Safety Improvements (2019 Howard Stein Hudson memo)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Turning count summary (Sanderson/Edgartown-</a:t>
            </a: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VH</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 Road)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Offer 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April 3, 2020 Q&amp;A: Questions 15, 16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May 26, 2020 Q&amp;A: Question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Dec. 12 Q&amp;A Question 13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5601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Landscape and lighting</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dirty="0"/>
              <a:t>Landscape and lighting plans provided. (Landscape plan showcases native species.) </a:t>
            </a:r>
          </a:p>
          <a:p>
            <a:r>
              <a:rPr lang="en-US" dirty="0"/>
              <a:t>Small amount of lighting would spill onto Edgartown-</a:t>
            </a:r>
            <a:r>
              <a:rPr lang="en-US" dirty="0" err="1"/>
              <a:t>VH</a:t>
            </a:r>
            <a:r>
              <a:rPr lang="en-US" dirty="0"/>
              <a:t> Road. </a:t>
            </a:r>
          </a:p>
          <a:p>
            <a:r>
              <a:rPr lang="en-US" dirty="0">
                <a:solidFill>
                  <a:srgbClr val="C00000"/>
                </a:solidFill>
              </a:rPr>
              <a:t>Complete plan set (including landscaping and lighting) to be submitted to </a:t>
            </a:r>
            <a:r>
              <a:rPr lang="en-US" dirty="0" err="1">
                <a:solidFill>
                  <a:srgbClr val="C00000"/>
                </a:solidFill>
              </a:rPr>
              <a:t>LUPC</a:t>
            </a:r>
            <a:r>
              <a:rPr lang="en-US" dirty="0">
                <a:solidFill>
                  <a:srgbClr val="C00000"/>
                </a:solidFill>
              </a:rPr>
              <a:t>. </a:t>
            </a:r>
          </a:p>
          <a:p>
            <a:r>
              <a:rPr lang="en-US" dirty="0">
                <a:solidFill>
                  <a:srgbClr val="C00000"/>
                </a:solidFill>
              </a:rPr>
              <a:t>All sports and site lighting to be </a:t>
            </a:r>
            <a:r>
              <a:rPr lang="en-US" u="sng" dirty="0">
                <a:solidFill>
                  <a:srgbClr val="C00000"/>
                </a:solidFill>
              </a:rPr>
              <a:t>dark-sky compliant</a:t>
            </a:r>
            <a:r>
              <a:rPr lang="en-US" dirty="0">
                <a:solidFill>
                  <a:srgbClr val="C00000"/>
                </a:solidFill>
              </a:rPr>
              <a:t>. Sports lighting will also comply with </a:t>
            </a:r>
            <a:r>
              <a:rPr lang="en-US" u="sng" dirty="0">
                <a:solidFill>
                  <a:srgbClr val="C00000"/>
                </a:solidFill>
              </a:rPr>
              <a:t>Community Friendly Sports Lighting Program</a:t>
            </a:r>
            <a:r>
              <a:rPr lang="en-US" dirty="0">
                <a:solidFill>
                  <a:srgbClr val="C00000"/>
                </a:solidFill>
              </a:rPr>
              <a:t>. </a:t>
            </a:r>
          </a:p>
          <a:p>
            <a:r>
              <a:rPr lang="en-US" dirty="0">
                <a:solidFill>
                  <a:srgbClr val="C00000"/>
                </a:solidFill>
              </a:rPr>
              <a:t>All lighting except for security to be turned off at night (hours provided).</a:t>
            </a:r>
          </a:p>
        </p:txBody>
      </p:sp>
    </p:spTree>
    <p:extLst>
      <p:ext uri="{BB962C8B-B14F-4D97-AF65-F5344CB8AC3E}">
        <p14:creationId xmlns:p14="http://schemas.microsoft.com/office/powerpoint/2010/main" val="1329660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Landscape and lighting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Landscape plan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Lighting plans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Offers 8.1-8.3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2590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Energy/climate</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dirty="0"/>
              <a:t>Relates to </a:t>
            </a:r>
            <a:r>
              <a:rPr lang="en-US" u="sng" dirty="0"/>
              <a:t>buildings, fields, lighting, vehicles.</a:t>
            </a:r>
          </a:p>
          <a:p>
            <a:r>
              <a:rPr lang="en-US" dirty="0"/>
              <a:t>Buildings will be all-electric. </a:t>
            </a:r>
          </a:p>
          <a:p>
            <a:r>
              <a:rPr lang="en-US" dirty="0"/>
              <a:t>Synthetic turf has a larger footprint than natural turf. </a:t>
            </a:r>
          </a:p>
          <a:p>
            <a:r>
              <a:rPr lang="en-US" dirty="0"/>
              <a:t>Proposed sports lighting is LED with 25-year warranty, may reduce carbon emissions by 98 tons over 25 years. </a:t>
            </a:r>
          </a:p>
          <a:p>
            <a:r>
              <a:rPr lang="en-US" dirty="0"/>
              <a:t>Recycling of synthetic field, including shipping overseas, would likely be energy intensive. </a:t>
            </a:r>
          </a:p>
          <a:p>
            <a:r>
              <a:rPr lang="en-US" dirty="0">
                <a:solidFill>
                  <a:srgbClr val="C00000"/>
                </a:solidFill>
              </a:rPr>
              <a:t>Applicant will provide a plan for electric bus charging stations to </a:t>
            </a:r>
            <a:r>
              <a:rPr lang="en-US" dirty="0" err="1">
                <a:solidFill>
                  <a:srgbClr val="C00000"/>
                </a:solidFill>
              </a:rPr>
              <a:t>LUPC</a:t>
            </a:r>
            <a:r>
              <a:rPr lang="en-US" dirty="0">
                <a:solidFill>
                  <a:srgbClr val="C00000"/>
                </a:solidFill>
              </a:rPr>
              <a:t> with 2 years of completion.</a:t>
            </a:r>
          </a:p>
          <a:p>
            <a:r>
              <a:rPr lang="en-US" dirty="0">
                <a:solidFill>
                  <a:srgbClr val="C00000"/>
                </a:solidFill>
              </a:rPr>
              <a:t>Fieldhouse will have rooftop solar panels. </a:t>
            </a:r>
          </a:p>
        </p:txBody>
      </p:sp>
    </p:spTree>
    <p:extLst>
      <p:ext uri="{BB962C8B-B14F-4D97-AF65-F5344CB8AC3E}">
        <p14:creationId xmlns:p14="http://schemas.microsoft.com/office/powerpoint/2010/main" val="1180199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Energy/climate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25-year cost comparison (</a:t>
            </a: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Musco</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 lighting; see attachment)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How Sports Turf Helps Reduce the Carbon Footprint (article)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Technical Assessment of the Carbon Sequestration Potential of Managed Turfgrass in the United States (report)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Offers 9.1-9.4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Dec. 28, 2020 Q&amp;A: Question 30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99813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Educational opportunities</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4908233"/>
          </a:xfrm>
        </p:spPr>
        <p:txBody>
          <a:bodyPr>
            <a:normAutofit/>
          </a:bodyPr>
          <a:lstStyle/>
          <a:p>
            <a:r>
              <a:rPr lang="en-US" dirty="0" err="1">
                <a:solidFill>
                  <a:srgbClr val="C00000"/>
                </a:solidFill>
              </a:rPr>
              <a:t>MVRHS</a:t>
            </a:r>
            <a:r>
              <a:rPr lang="en-US" dirty="0">
                <a:solidFill>
                  <a:srgbClr val="C00000"/>
                </a:solidFill>
              </a:rPr>
              <a:t> will utilize rainwater sampling ports, rain gardens, monitoring wells, and other features in its science programs, and the natural grass maintenance in its Horticulture Program. </a:t>
            </a:r>
          </a:p>
        </p:txBody>
      </p:sp>
    </p:spTree>
    <p:extLst>
      <p:ext uri="{BB962C8B-B14F-4D97-AF65-F5344CB8AC3E}">
        <p14:creationId xmlns:p14="http://schemas.microsoft.com/office/powerpoint/2010/main" val="2003206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Educational opportunities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Offers 11.1 and 11.2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Dec 12, 2020 Q&amp;A: Questions 7, 22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734361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0D8A-EF08-2648-9A10-94F3F3F45180}"/>
              </a:ext>
            </a:extLst>
          </p:cNvPr>
          <p:cNvPicPr>
            <a:picLocks noChangeAspect="1"/>
          </p:cNvPicPr>
          <p:nvPr/>
        </p:nvPicPr>
        <p:blipFill>
          <a:blip r:embed="rId2"/>
          <a:stretch>
            <a:fillRect/>
          </a:stretch>
        </p:blipFill>
        <p:spPr>
          <a:xfrm>
            <a:off x="988161" y="0"/>
            <a:ext cx="10215677" cy="6858000"/>
          </a:xfrm>
          <a:prstGeom prst="rect">
            <a:avLst/>
          </a:prstGeom>
        </p:spPr>
      </p:pic>
    </p:spTree>
    <p:extLst>
      <p:ext uri="{BB962C8B-B14F-4D97-AF65-F5344CB8AC3E}">
        <p14:creationId xmlns:p14="http://schemas.microsoft.com/office/powerpoint/2010/main" val="909666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Discussion of alternatives</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5589270"/>
          </a:xfrm>
        </p:spPr>
        <p:txBody>
          <a:bodyPr>
            <a:noAutofit/>
          </a:bodyPr>
          <a:lstStyle/>
          <a:p>
            <a:r>
              <a:rPr lang="en-US" sz="2300" dirty="0"/>
              <a:t>High school already has a playing field campus that serves students and other Island groups, and is located near other community organizations</a:t>
            </a:r>
          </a:p>
          <a:p>
            <a:r>
              <a:rPr lang="en-US" sz="2300" dirty="0"/>
              <a:t>Current usage estimates range from 2,900 hours per year (average of 580 hours per field) to 3,850 hours per year (average of 770 hours per field).</a:t>
            </a:r>
          </a:p>
          <a:p>
            <a:r>
              <a:rPr lang="en-US" sz="2300" dirty="0"/>
              <a:t>Applicant has stated that the synthetic field (1,800 annual use) would reduce use of remaining fields to 511 hours per year. </a:t>
            </a:r>
          </a:p>
          <a:p>
            <a:r>
              <a:rPr lang="en-US" sz="2300" dirty="0"/>
              <a:t>Natural turf playing fields in general can withstand up to around 600 hours of use per year, depending on maintenance, although there is no rule of thumb. The applicant has stated that the fields at </a:t>
            </a:r>
            <a:r>
              <a:rPr lang="en-US" sz="2300" dirty="0" err="1"/>
              <a:t>MVRHS</a:t>
            </a:r>
            <a:r>
              <a:rPr lang="en-US" sz="2300" dirty="0"/>
              <a:t> could withstand up to 425 hour of use per year.</a:t>
            </a:r>
          </a:p>
          <a:p>
            <a:r>
              <a:rPr lang="en-US" sz="2300" dirty="0"/>
              <a:t>Alternatives to the synthetic field, as proposed by the applicant, would involve creating two additional natural fields that may impinge on nearby residential areas.</a:t>
            </a:r>
          </a:p>
          <a:p>
            <a:r>
              <a:rPr lang="en-US" sz="2300" dirty="0"/>
              <a:t>Applicant has stated that increased usage is not possible without a synthetic field.</a:t>
            </a:r>
          </a:p>
          <a:p>
            <a:r>
              <a:rPr lang="en-US" sz="2300" dirty="0"/>
              <a:t>Natural turf experts have provided opinions that with proper maintenance the current usage could be maintained using only natural turf.</a:t>
            </a:r>
          </a:p>
        </p:txBody>
      </p:sp>
    </p:spTree>
    <p:extLst>
      <p:ext uri="{BB962C8B-B14F-4D97-AF65-F5344CB8AC3E}">
        <p14:creationId xmlns:p14="http://schemas.microsoft.com/office/powerpoint/2010/main" val="566137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A51C6-F3F3-40CE-8F18-A1C39B055698}"/>
              </a:ext>
            </a:extLst>
          </p:cNvPr>
          <p:cNvSpPr>
            <a:spLocks noGrp="1"/>
          </p:cNvSpPr>
          <p:nvPr>
            <p:ph idx="1"/>
          </p:nvPr>
        </p:nvSpPr>
        <p:spPr>
          <a:xfrm>
            <a:off x="400050" y="617220"/>
            <a:ext cx="10953750" cy="5932170"/>
          </a:xfrm>
        </p:spPr>
        <p:txBody>
          <a:bodyPr>
            <a:normAutofit lnSpcReduction="10000"/>
          </a:bodyPr>
          <a:lstStyle/>
          <a:p>
            <a:pPr marL="0" marR="0" lvl="0" indent="0">
              <a:lnSpc>
                <a:spcPct val="107000"/>
              </a:lnSpc>
              <a:spcBef>
                <a:spcPts val="0"/>
              </a:spcBef>
              <a:spcAft>
                <a:spcPts val="800"/>
              </a:spcAft>
              <a:buNone/>
            </a:pPr>
            <a:r>
              <a:rPr lang="en-US" sz="2800" b="1" u="sng" dirty="0">
                <a:effectLst/>
                <a:latin typeface="Calibri" panose="020F0502020204030204" pitchFamily="34" charset="0"/>
                <a:ea typeface="Calibri" panose="020F0502020204030204" pitchFamily="34" charset="0"/>
                <a:cs typeface="Times New Roman" panose="02020603050405020304" pitchFamily="18" charset="0"/>
              </a:rPr>
              <a:t>Discussion of alternatives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Provided by staff or applicant: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Athletic Fields Master Plan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Q&amp;A documents: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Nov. 16, 2020 Q&amp;A: Questions 5, 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March 16, 2020 Q&amp;A: Questions 4 and 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March 17, 2021 Q&amp;A: Question 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800" i="1" dirty="0">
                <a:effectLst/>
                <a:latin typeface="Calibri" panose="020F0502020204030204" pitchFamily="34" charset="0"/>
                <a:ea typeface="Calibri" panose="020F0502020204030204" pitchFamily="34" charset="0"/>
                <a:cs typeface="Times New Roman" panose="02020603050405020304" pitchFamily="18" charset="0"/>
              </a:rPr>
              <a:t>Selected correspondence/testimony: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Deer Run Association 2/1/21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Deer Run Executive Board 3/21/21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Patrick and Polly Toomey 4/1/21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0480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424CAB-207A-CC4B-88A5-AD9B6A7DF765}"/>
              </a:ext>
            </a:extLst>
          </p:cNvPr>
          <p:cNvPicPr/>
          <p:nvPr/>
        </p:nvPicPr>
        <p:blipFill rotWithShape="1">
          <a:blip r:embed="rId3">
            <a:extLst>
              <a:ext uri="{28A0092B-C50C-407E-A947-70E740481C1C}">
                <a14:useLocalDpi xmlns:a14="http://schemas.microsoft.com/office/drawing/2010/main" val="0"/>
              </a:ext>
            </a:extLst>
          </a:blip>
          <a:srcRect l="15007" r="22352"/>
          <a:stretch/>
        </p:blipFill>
        <p:spPr bwMode="auto">
          <a:xfrm rot="16200000">
            <a:off x="2666999" y="-238898"/>
            <a:ext cx="6858002" cy="7335794"/>
          </a:xfrm>
          <a:prstGeom prst="rect">
            <a:avLst/>
          </a:prstGeom>
          <a:noFill/>
          <a:ln>
            <a:noFill/>
          </a:ln>
        </p:spPr>
      </p:pic>
    </p:spTree>
    <p:extLst>
      <p:ext uri="{BB962C8B-B14F-4D97-AF65-F5344CB8AC3E}">
        <p14:creationId xmlns:p14="http://schemas.microsoft.com/office/powerpoint/2010/main" val="417460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6CC6B79-F2F9-8242-BD87-D1ADB9A60242}"/>
              </a:ext>
            </a:extLst>
          </p:cNvPr>
          <p:cNvGrpSpPr/>
          <p:nvPr/>
        </p:nvGrpSpPr>
        <p:grpSpPr>
          <a:xfrm rot="16200000">
            <a:off x="2667001" y="-238896"/>
            <a:ext cx="6857999" cy="7335794"/>
            <a:chOff x="2288374" y="4184"/>
            <a:chExt cx="6813186" cy="6853816"/>
          </a:xfrm>
        </p:grpSpPr>
        <p:pic>
          <p:nvPicPr>
            <p:cNvPr id="13" name="Picture 12">
              <a:extLst>
                <a:ext uri="{FF2B5EF4-FFF2-40B4-BE49-F238E27FC236}">
                  <a16:creationId xmlns:a16="http://schemas.microsoft.com/office/drawing/2014/main" id="{2C83F66B-2B97-1348-8FFB-E344AB9F7A22}"/>
                </a:ext>
              </a:extLst>
            </p:cNvPr>
            <p:cNvPicPr/>
            <p:nvPr/>
          </p:nvPicPr>
          <p:blipFill rotWithShape="1">
            <a:blip r:embed="rId2">
              <a:extLst>
                <a:ext uri="{28A0092B-C50C-407E-A947-70E740481C1C}">
                  <a14:useLocalDpi xmlns:a14="http://schemas.microsoft.com/office/drawing/2010/main" val="0"/>
                </a:ext>
              </a:extLst>
            </a:blip>
            <a:srcRect l="14926" r="22315"/>
            <a:stretch/>
          </p:blipFill>
          <p:spPr bwMode="auto">
            <a:xfrm>
              <a:off x="2288374" y="4184"/>
              <a:ext cx="6813186" cy="6853816"/>
            </a:xfrm>
            <a:prstGeom prst="rect">
              <a:avLst/>
            </a:prstGeom>
            <a:noFill/>
            <a:ln>
              <a:noFill/>
            </a:ln>
          </p:spPr>
        </p:pic>
        <p:sp>
          <p:nvSpPr>
            <p:cNvPr id="14" name="Rectangle 13">
              <a:extLst>
                <a:ext uri="{FF2B5EF4-FFF2-40B4-BE49-F238E27FC236}">
                  <a16:creationId xmlns:a16="http://schemas.microsoft.com/office/drawing/2014/main" id="{EAB5E2DF-26D1-9748-931A-191736AFF67E}"/>
                </a:ext>
              </a:extLst>
            </p:cNvPr>
            <p:cNvSpPr/>
            <p:nvPr/>
          </p:nvSpPr>
          <p:spPr>
            <a:xfrm rot="439946">
              <a:off x="6829410" y="3821490"/>
              <a:ext cx="1859792" cy="253031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786741-BD75-9B44-8AA8-83A028604855}"/>
                </a:ext>
              </a:extLst>
            </p:cNvPr>
            <p:cNvSpPr/>
            <p:nvPr/>
          </p:nvSpPr>
          <p:spPr>
            <a:xfrm rot="439946">
              <a:off x="3494678" y="3190090"/>
              <a:ext cx="1782229" cy="11545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547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D7CF97-434D-AB48-82FD-B21BE56ABA0C}"/>
              </a:ext>
            </a:extLst>
          </p:cNvPr>
          <p:cNvPicPr>
            <a:picLocks noChangeAspect="1"/>
          </p:cNvPicPr>
          <p:nvPr/>
        </p:nvPicPr>
        <p:blipFill>
          <a:blip r:embed="rId2"/>
          <a:stretch>
            <a:fillRect/>
          </a:stretch>
        </p:blipFill>
        <p:spPr>
          <a:xfrm>
            <a:off x="260126" y="5543550"/>
            <a:ext cx="2881107" cy="1133820"/>
          </a:xfrm>
          <a:prstGeom prst="rect">
            <a:avLst/>
          </a:prstGeom>
        </p:spPr>
      </p:pic>
      <p:pic>
        <p:nvPicPr>
          <p:cNvPr id="6" name="Picture 5">
            <a:extLst>
              <a:ext uri="{FF2B5EF4-FFF2-40B4-BE49-F238E27FC236}">
                <a16:creationId xmlns:a16="http://schemas.microsoft.com/office/drawing/2014/main" id="{BD9334D3-6291-5942-89C2-05E50A35155C}"/>
              </a:ext>
            </a:extLst>
          </p:cNvPr>
          <p:cNvPicPr>
            <a:picLocks noChangeAspect="1"/>
          </p:cNvPicPr>
          <p:nvPr/>
        </p:nvPicPr>
        <p:blipFill rotWithShape="1">
          <a:blip r:embed="rId3"/>
          <a:srcRect t="5368" b="21212"/>
          <a:stretch/>
        </p:blipFill>
        <p:spPr>
          <a:xfrm>
            <a:off x="3141233" y="0"/>
            <a:ext cx="6224650" cy="6855201"/>
          </a:xfrm>
          <a:prstGeom prst="rect">
            <a:avLst/>
          </a:prstGeom>
        </p:spPr>
      </p:pic>
    </p:spTree>
    <p:extLst>
      <p:ext uri="{BB962C8B-B14F-4D97-AF65-F5344CB8AC3E}">
        <p14:creationId xmlns:p14="http://schemas.microsoft.com/office/powerpoint/2010/main" val="3398860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06C0-AF14-9344-BACE-A6535BB98B82}"/>
              </a:ext>
            </a:extLst>
          </p:cNvPr>
          <p:cNvSpPr>
            <a:spLocks noGrp="1"/>
          </p:cNvSpPr>
          <p:nvPr>
            <p:ph type="title"/>
          </p:nvPr>
        </p:nvSpPr>
        <p:spPr/>
        <p:txBody>
          <a:bodyPr/>
          <a:lstStyle/>
          <a:p>
            <a:r>
              <a:rPr lang="en-US" dirty="0"/>
              <a:t>Project goals</a:t>
            </a:r>
          </a:p>
        </p:txBody>
      </p:sp>
      <p:sp>
        <p:nvSpPr>
          <p:cNvPr id="3" name="Content Placeholder 2">
            <a:extLst>
              <a:ext uri="{FF2B5EF4-FFF2-40B4-BE49-F238E27FC236}">
                <a16:creationId xmlns:a16="http://schemas.microsoft.com/office/drawing/2014/main" id="{131124F2-EB31-E04E-8E8F-A734DD5ABACF}"/>
              </a:ext>
            </a:extLst>
          </p:cNvPr>
          <p:cNvSpPr>
            <a:spLocks noGrp="1"/>
          </p:cNvSpPr>
          <p:nvPr>
            <p:ph idx="1"/>
          </p:nvPr>
        </p:nvSpPr>
        <p:spPr/>
        <p:txBody>
          <a:bodyPr/>
          <a:lstStyle/>
          <a:p>
            <a:pPr marL="514350" indent="-514350">
              <a:buFont typeface="+mj-lt"/>
              <a:buAutoNum type="arabicPeriod"/>
            </a:pPr>
            <a:r>
              <a:rPr lang="en-US" dirty="0"/>
              <a:t>Provide a new running track (top priority of high school)</a:t>
            </a:r>
          </a:p>
          <a:p>
            <a:pPr marL="514350" indent="-514350">
              <a:buFont typeface="+mj-lt"/>
              <a:buAutoNum type="arabicPeriod"/>
            </a:pPr>
            <a:r>
              <a:rPr lang="en-US" dirty="0"/>
              <a:t>Upgrade athletic field facilities for high school, youth sports, and summer camps (current and future users)</a:t>
            </a:r>
          </a:p>
          <a:p>
            <a:pPr marL="514350" indent="-514350">
              <a:buFont typeface="+mj-lt"/>
              <a:buAutoNum type="arabicPeriod"/>
            </a:pPr>
            <a:r>
              <a:rPr lang="en-US" dirty="0"/>
              <a:t>Improve circulation for traffic and pedestrians</a:t>
            </a:r>
          </a:p>
          <a:p>
            <a:pPr marL="514350" indent="-514350">
              <a:buFont typeface="+mj-lt"/>
              <a:buAutoNum type="arabicPeriod"/>
            </a:pPr>
            <a:endParaRPr lang="en-US" dirty="0"/>
          </a:p>
          <a:p>
            <a:pPr marL="0"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220730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BDAE-798C-48D5-878C-E104D5D1A307}"/>
              </a:ext>
            </a:extLst>
          </p:cNvPr>
          <p:cNvSpPr>
            <a:spLocks noGrp="1"/>
          </p:cNvSpPr>
          <p:nvPr>
            <p:ph type="title"/>
          </p:nvPr>
        </p:nvSpPr>
        <p:spPr>
          <a:xfrm>
            <a:off x="838200" y="365125"/>
            <a:ext cx="10515600" cy="617855"/>
          </a:xfrm>
        </p:spPr>
        <p:txBody>
          <a:bodyPr>
            <a:normAutofit fontScale="90000"/>
          </a:bodyPr>
          <a:lstStyle/>
          <a:p>
            <a:r>
              <a:rPr lang="en-US" dirty="0"/>
              <a:t>Key documents and references</a:t>
            </a:r>
          </a:p>
        </p:txBody>
      </p:sp>
      <p:sp>
        <p:nvSpPr>
          <p:cNvPr id="3" name="Content Placeholder 2">
            <a:extLst>
              <a:ext uri="{FF2B5EF4-FFF2-40B4-BE49-F238E27FC236}">
                <a16:creationId xmlns:a16="http://schemas.microsoft.com/office/drawing/2014/main" id="{C90BA4BB-1845-4308-9AB1-075314992EB3}"/>
              </a:ext>
            </a:extLst>
          </p:cNvPr>
          <p:cNvSpPr>
            <a:spLocks noGrp="1"/>
          </p:cNvSpPr>
          <p:nvPr>
            <p:ph idx="1"/>
          </p:nvPr>
        </p:nvSpPr>
        <p:spPr>
          <a:xfrm>
            <a:off x="838200" y="1268730"/>
            <a:ext cx="10515600" cy="5470737"/>
          </a:xfrm>
        </p:spPr>
        <p:txBody>
          <a:bodyPr>
            <a:normAutofit fontScale="85000" lnSpcReduction="20000"/>
          </a:bodyPr>
          <a:lstStyle/>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Usage considerations</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Timing/phasing</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Synthetic field installation and maintenance</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Track installation and maintenance</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Natural field installation and maintenance</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Stormwater and drainage</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Human health</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Environmental health</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Player safety</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Recycling and disposal</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Funding and warranties</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Traffic and circulation</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Landscape and lighting</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Energy/climate</a:t>
            </a: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Educational opportunities</a:t>
            </a:r>
          </a:p>
          <a:p>
            <a:pPr marL="342900" marR="0" lvl="0" indent="-342900">
              <a:lnSpc>
                <a:spcPct val="107000"/>
              </a:lnSpc>
              <a:spcBef>
                <a:spcPts val="0"/>
              </a:spcBef>
              <a:spcAft>
                <a:spcPts val="80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Discussion of alternatives</a:t>
            </a:r>
          </a:p>
          <a:p>
            <a:endParaRPr lang="en-US" dirty="0"/>
          </a:p>
        </p:txBody>
      </p:sp>
    </p:spTree>
    <p:extLst>
      <p:ext uri="{BB962C8B-B14F-4D97-AF65-F5344CB8AC3E}">
        <p14:creationId xmlns:p14="http://schemas.microsoft.com/office/powerpoint/2010/main" val="989431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7247</TotalTime>
  <Words>3623</Words>
  <Application>Microsoft Office PowerPoint</Application>
  <PresentationFormat>Widescreen</PresentationFormat>
  <Paragraphs>420</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Symbol</vt:lpstr>
      <vt:lpstr>Office Theme</vt:lpstr>
      <vt:lpstr>MVRHS Athletic Fields DRI 352-M4</vt:lpstr>
      <vt:lpstr>MVRHS Athletic Fields (Phase 1)</vt:lpstr>
      <vt:lpstr>MVRHS Athletic Fields (Phase 1)</vt:lpstr>
      <vt:lpstr>PowerPoint Presentation</vt:lpstr>
      <vt:lpstr>PowerPoint Presentation</vt:lpstr>
      <vt:lpstr>PowerPoint Presentation</vt:lpstr>
      <vt:lpstr>PowerPoint Presentation</vt:lpstr>
      <vt:lpstr>Project goals</vt:lpstr>
      <vt:lpstr>Key documents and references</vt:lpstr>
      <vt:lpstr>Usage considerations</vt:lpstr>
      <vt:lpstr>PowerPoint Presentation</vt:lpstr>
      <vt:lpstr>Timing/phasing</vt:lpstr>
      <vt:lpstr>PowerPoint Presentation</vt:lpstr>
      <vt:lpstr>Synthetic field installation and maintenance</vt:lpstr>
      <vt:lpstr>PowerPoint Presentation</vt:lpstr>
      <vt:lpstr>Track installation and maintenance</vt:lpstr>
      <vt:lpstr>PowerPoint Presentation</vt:lpstr>
      <vt:lpstr>Natural field installation and maintenance</vt:lpstr>
      <vt:lpstr>PowerPoint Presentation</vt:lpstr>
      <vt:lpstr>Stormwater and drainage</vt:lpstr>
      <vt:lpstr>PowerPoint Presentation</vt:lpstr>
      <vt:lpstr>Human health and safety</vt:lpstr>
      <vt:lpstr>PowerPoint Presentation</vt:lpstr>
      <vt:lpstr>Environment</vt:lpstr>
      <vt:lpstr>PowerPoint Presentation</vt:lpstr>
      <vt:lpstr>Player safety</vt:lpstr>
      <vt:lpstr>PowerPoint Presentation</vt:lpstr>
      <vt:lpstr>Recycling and disposal</vt:lpstr>
      <vt:lpstr>PowerPoint Presentation</vt:lpstr>
      <vt:lpstr>Funding and warranties</vt:lpstr>
      <vt:lpstr>PowerPoint Presentation</vt:lpstr>
      <vt:lpstr>Traffic and circulation</vt:lpstr>
      <vt:lpstr>PowerPoint Presentation</vt:lpstr>
      <vt:lpstr>Landscape and lighting</vt:lpstr>
      <vt:lpstr>PowerPoint Presentation</vt:lpstr>
      <vt:lpstr>Energy/climate</vt:lpstr>
      <vt:lpstr>PowerPoint Presentation</vt:lpstr>
      <vt:lpstr>Educational opportunities</vt:lpstr>
      <vt:lpstr>PowerPoint Presentation</vt:lpstr>
      <vt:lpstr>Discussion of alternatives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Elvin</dc:creator>
  <cp:lastModifiedBy>Alex Elvin</cp:lastModifiedBy>
  <cp:revision>182</cp:revision>
  <dcterms:created xsi:type="dcterms:W3CDTF">2020-10-08T21:41:16Z</dcterms:created>
  <dcterms:modified xsi:type="dcterms:W3CDTF">2021-06-07T21:32:09Z</dcterms:modified>
</cp:coreProperties>
</file>